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942" r:id="rId2"/>
  </p:sldMasterIdLst>
  <p:notesMasterIdLst>
    <p:notesMasterId r:id="rId30"/>
  </p:notesMasterIdLst>
  <p:handoutMasterIdLst>
    <p:handoutMasterId r:id="rId31"/>
  </p:handoutMasterIdLst>
  <p:sldIdLst>
    <p:sldId id="286" r:id="rId3"/>
    <p:sldId id="257" r:id="rId4"/>
    <p:sldId id="1493" r:id="rId5"/>
    <p:sldId id="1495" r:id="rId6"/>
    <p:sldId id="1496" r:id="rId7"/>
    <p:sldId id="1497" r:id="rId8"/>
    <p:sldId id="1498" r:id="rId9"/>
    <p:sldId id="1499" r:id="rId10"/>
    <p:sldId id="1500" r:id="rId11"/>
    <p:sldId id="1502" r:id="rId12"/>
    <p:sldId id="1505" r:id="rId13"/>
    <p:sldId id="1504" r:id="rId14"/>
    <p:sldId id="1506" r:id="rId15"/>
    <p:sldId id="1507" r:id="rId16"/>
    <p:sldId id="1508" r:id="rId17"/>
    <p:sldId id="1509" r:id="rId18"/>
    <p:sldId id="1518" r:id="rId19"/>
    <p:sldId id="1510" r:id="rId20"/>
    <p:sldId id="1511" r:id="rId21"/>
    <p:sldId id="1512" r:id="rId22"/>
    <p:sldId id="1515" r:id="rId23"/>
    <p:sldId id="1516" r:id="rId24"/>
    <p:sldId id="1517" r:id="rId25"/>
    <p:sldId id="1514" r:id="rId26"/>
    <p:sldId id="1513" r:id="rId27"/>
    <p:sldId id="1519" r:id="rId28"/>
    <p:sldId id="152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na Sinicrope" initials="DS" lastIdx="1" clrIdx="0"/>
  <p:cmAuthor id="2" name="Dianna Sinicrope" initials="DS [2]" lastIdx="1" clrIdx="1"/>
  <p:cmAuthor id="3" name="Dianna Sinicrope" initials="DS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02"/>
    <a:srgbClr val="02CDFA"/>
    <a:srgbClr val="D4E9EE"/>
    <a:srgbClr val="4F1253"/>
    <a:srgbClr val="0F0619"/>
    <a:srgbClr val="333F4F"/>
    <a:srgbClr val="ADBACA"/>
    <a:srgbClr val="FAC001"/>
    <a:srgbClr val="EAC0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/>
    <p:restoredTop sz="86331"/>
  </p:normalViewPr>
  <p:slideViewPr>
    <p:cSldViewPr snapToGrid="0" snapToObjects="1">
      <p:cViewPr varScale="1">
        <p:scale>
          <a:sx n="59" d="100"/>
          <a:sy n="59" d="100"/>
        </p:scale>
        <p:origin x="17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sinicro/Desktop/Bacup%20Data%20on%20Avocados%202019-08-0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2000">
                <a:latin typeface="+mj-lt"/>
              </a:rPr>
              <a:t>Price and Linear Regression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Sheet7!$FR$3</c:f>
              <c:strCache>
                <c:ptCount val="1"/>
                <c:pt idx="0">
                  <c:v>conventional</c:v>
                </c:pt>
              </c:strCache>
            </c:strRef>
          </c:tx>
          <c:spPr>
            <a:ln w="571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trendline>
            <c:spPr>
              <a:ln w="57150" cap="rnd">
                <a:solidFill>
                  <a:srgbClr val="00B0F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Sheet7!$FQ$4:$FQ$172</c:f>
              <c:strCache>
                <c:ptCount val="169"/>
                <c:pt idx="0">
                  <c:v>2015-01-04</c:v>
                </c:pt>
                <c:pt idx="1">
                  <c:v>2015-01-11</c:v>
                </c:pt>
                <c:pt idx="2">
                  <c:v>2015-01-18</c:v>
                </c:pt>
                <c:pt idx="3">
                  <c:v>2015-01-25</c:v>
                </c:pt>
                <c:pt idx="4">
                  <c:v>2015-02-01</c:v>
                </c:pt>
                <c:pt idx="5">
                  <c:v>2015-02-08</c:v>
                </c:pt>
                <c:pt idx="6">
                  <c:v>2015-02-15</c:v>
                </c:pt>
                <c:pt idx="7">
                  <c:v>2015-02-22</c:v>
                </c:pt>
                <c:pt idx="8">
                  <c:v>2015-03-01</c:v>
                </c:pt>
                <c:pt idx="9">
                  <c:v>2015-03-08</c:v>
                </c:pt>
                <c:pt idx="10">
                  <c:v>2015-03-15</c:v>
                </c:pt>
                <c:pt idx="11">
                  <c:v>2015-03-22</c:v>
                </c:pt>
                <c:pt idx="12">
                  <c:v>2015-03-29</c:v>
                </c:pt>
                <c:pt idx="13">
                  <c:v>2015-04-05</c:v>
                </c:pt>
                <c:pt idx="14">
                  <c:v>2015-04-12</c:v>
                </c:pt>
                <c:pt idx="15">
                  <c:v>2015-04-19</c:v>
                </c:pt>
                <c:pt idx="16">
                  <c:v>2015-04-26</c:v>
                </c:pt>
                <c:pt idx="17">
                  <c:v>2015-05-03</c:v>
                </c:pt>
                <c:pt idx="18">
                  <c:v>2015-05-10</c:v>
                </c:pt>
                <c:pt idx="19">
                  <c:v>2015-05-17</c:v>
                </c:pt>
                <c:pt idx="20">
                  <c:v>2015-05-24</c:v>
                </c:pt>
                <c:pt idx="21">
                  <c:v>2015-05-31</c:v>
                </c:pt>
                <c:pt idx="22">
                  <c:v>2015-06-07</c:v>
                </c:pt>
                <c:pt idx="23">
                  <c:v>2015-06-14</c:v>
                </c:pt>
                <c:pt idx="24">
                  <c:v>2015-06-21</c:v>
                </c:pt>
                <c:pt idx="25">
                  <c:v>2015-06-28</c:v>
                </c:pt>
                <c:pt idx="26">
                  <c:v>2015-07-05</c:v>
                </c:pt>
                <c:pt idx="27">
                  <c:v>2015-07-12</c:v>
                </c:pt>
                <c:pt idx="28">
                  <c:v>2015-07-19</c:v>
                </c:pt>
                <c:pt idx="29">
                  <c:v>2015-07-26</c:v>
                </c:pt>
                <c:pt idx="30">
                  <c:v>2015-08-02</c:v>
                </c:pt>
                <c:pt idx="31">
                  <c:v>2015-08-09</c:v>
                </c:pt>
                <c:pt idx="32">
                  <c:v>2015-08-16</c:v>
                </c:pt>
                <c:pt idx="33">
                  <c:v>2015-08-23</c:v>
                </c:pt>
                <c:pt idx="34">
                  <c:v>2015-08-30</c:v>
                </c:pt>
                <c:pt idx="35">
                  <c:v>2015-09-06</c:v>
                </c:pt>
                <c:pt idx="36">
                  <c:v>2015-09-13</c:v>
                </c:pt>
                <c:pt idx="37">
                  <c:v>2015-09-20</c:v>
                </c:pt>
                <c:pt idx="38">
                  <c:v>2015-09-27</c:v>
                </c:pt>
                <c:pt idx="39">
                  <c:v>2015-10-04</c:v>
                </c:pt>
                <c:pt idx="40">
                  <c:v>2015-10-11</c:v>
                </c:pt>
                <c:pt idx="41">
                  <c:v>2015-10-18</c:v>
                </c:pt>
                <c:pt idx="42">
                  <c:v>2015-10-25</c:v>
                </c:pt>
                <c:pt idx="43">
                  <c:v>2015-11-01</c:v>
                </c:pt>
                <c:pt idx="44">
                  <c:v>2015-11-08</c:v>
                </c:pt>
                <c:pt idx="45">
                  <c:v>2015-11-15</c:v>
                </c:pt>
                <c:pt idx="46">
                  <c:v>2015-11-22</c:v>
                </c:pt>
                <c:pt idx="47">
                  <c:v>2015-11-29</c:v>
                </c:pt>
                <c:pt idx="48">
                  <c:v>2015-12-06</c:v>
                </c:pt>
                <c:pt idx="49">
                  <c:v>2015-12-13</c:v>
                </c:pt>
                <c:pt idx="50">
                  <c:v>2015-12-20</c:v>
                </c:pt>
                <c:pt idx="51">
                  <c:v>2015-12-27</c:v>
                </c:pt>
                <c:pt idx="52">
                  <c:v>2016-01-03</c:v>
                </c:pt>
                <c:pt idx="53">
                  <c:v>2016-01-10</c:v>
                </c:pt>
                <c:pt idx="54">
                  <c:v>2016-01-17</c:v>
                </c:pt>
                <c:pt idx="55">
                  <c:v>2016-01-24</c:v>
                </c:pt>
                <c:pt idx="56">
                  <c:v>2016-01-31</c:v>
                </c:pt>
                <c:pt idx="57">
                  <c:v>2016-02-07</c:v>
                </c:pt>
                <c:pt idx="58">
                  <c:v>2016-02-14</c:v>
                </c:pt>
                <c:pt idx="59">
                  <c:v>2016-02-21</c:v>
                </c:pt>
                <c:pt idx="60">
                  <c:v>2016-02-28</c:v>
                </c:pt>
                <c:pt idx="61">
                  <c:v>2016-03-06</c:v>
                </c:pt>
                <c:pt idx="62">
                  <c:v>2016-03-13</c:v>
                </c:pt>
                <c:pt idx="63">
                  <c:v>2016-03-20</c:v>
                </c:pt>
                <c:pt idx="64">
                  <c:v>2016-03-27</c:v>
                </c:pt>
                <c:pt idx="65">
                  <c:v>2016-04-03</c:v>
                </c:pt>
                <c:pt idx="66">
                  <c:v>2016-04-10</c:v>
                </c:pt>
                <c:pt idx="67">
                  <c:v>2016-04-17</c:v>
                </c:pt>
                <c:pt idx="68">
                  <c:v>2016-04-24</c:v>
                </c:pt>
                <c:pt idx="69">
                  <c:v>2016-05-01</c:v>
                </c:pt>
                <c:pt idx="70">
                  <c:v>2016-05-08</c:v>
                </c:pt>
                <c:pt idx="71">
                  <c:v>2016-05-15</c:v>
                </c:pt>
                <c:pt idx="72">
                  <c:v>2016-05-22</c:v>
                </c:pt>
                <c:pt idx="73">
                  <c:v>2016-05-29</c:v>
                </c:pt>
                <c:pt idx="74">
                  <c:v>2016-06-05</c:v>
                </c:pt>
                <c:pt idx="75">
                  <c:v>2016-06-12</c:v>
                </c:pt>
                <c:pt idx="76">
                  <c:v>2016-06-19</c:v>
                </c:pt>
                <c:pt idx="77">
                  <c:v>2016-06-26</c:v>
                </c:pt>
                <c:pt idx="78">
                  <c:v>2016-07-03</c:v>
                </c:pt>
                <c:pt idx="79">
                  <c:v>2016-07-10</c:v>
                </c:pt>
                <c:pt idx="80">
                  <c:v>2016-07-17</c:v>
                </c:pt>
                <c:pt idx="81">
                  <c:v>2016-07-24</c:v>
                </c:pt>
                <c:pt idx="82">
                  <c:v>2016-07-31</c:v>
                </c:pt>
                <c:pt idx="83">
                  <c:v>2016-08-07</c:v>
                </c:pt>
                <c:pt idx="84">
                  <c:v>2016-08-14</c:v>
                </c:pt>
                <c:pt idx="85">
                  <c:v>2016-08-21</c:v>
                </c:pt>
                <c:pt idx="86">
                  <c:v>2016-08-28</c:v>
                </c:pt>
                <c:pt idx="87">
                  <c:v>2016-09-04</c:v>
                </c:pt>
                <c:pt idx="88">
                  <c:v>2016-09-11</c:v>
                </c:pt>
                <c:pt idx="89">
                  <c:v>2016-09-18</c:v>
                </c:pt>
                <c:pt idx="90">
                  <c:v>2016-09-25</c:v>
                </c:pt>
                <c:pt idx="91">
                  <c:v>2016-10-02</c:v>
                </c:pt>
                <c:pt idx="92">
                  <c:v>2016-10-09</c:v>
                </c:pt>
                <c:pt idx="93">
                  <c:v>2016-10-16</c:v>
                </c:pt>
                <c:pt idx="94">
                  <c:v>2016-10-23</c:v>
                </c:pt>
                <c:pt idx="95">
                  <c:v>2016-10-30</c:v>
                </c:pt>
                <c:pt idx="96">
                  <c:v>2016-11-06</c:v>
                </c:pt>
                <c:pt idx="97">
                  <c:v>2016-11-13</c:v>
                </c:pt>
                <c:pt idx="98">
                  <c:v>2016-11-20</c:v>
                </c:pt>
                <c:pt idx="99">
                  <c:v>2016-11-27</c:v>
                </c:pt>
                <c:pt idx="100">
                  <c:v>2016-12-04</c:v>
                </c:pt>
                <c:pt idx="101">
                  <c:v>2016-12-11</c:v>
                </c:pt>
                <c:pt idx="102">
                  <c:v>2016-12-18</c:v>
                </c:pt>
                <c:pt idx="103">
                  <c:v>2016-12-25</c:v>
                </c:pt>
                <c:pt idx="104">
                  <c:v>2017-01-01</c:v>
                </c:pt>
                <c:pt idx="105">
                  <c:v>2017-01-08</c:v>
                </c:pt>
                <c:pt idx="106">
                  <c:v>2017-01-15</c:v>
                </c:pt>
                <c:pt idx="107">
                  <c:v>2017-01-22</c:v>
                </c:pt>
                <c:pt idx="108">
                  <c:v>2017-01-29</c:v>
                </c:pt>
                <c:pt idx="109">
                  <c:v>2017-02-05</c:v>
                </c:pt>
                <c:pt idx="110">
                  <c:v>2017-02-12</c:v>
                </c:pt>
                <c:pt idx="111">
                  <c:v>2017-02-19</c:v>
                </c:pt>
                <c:pt idx="112">
                  <c:v>2017-02-26</c:v>
                </c:pt>
                <c:pt idx="113">
                  <c:v>2017-03-05</c:v>
                </c:pt>
                <c:pt idx="114">
                  <c:v>2017-03-12</c:v>
                </c:pt>
                <c:pt idx="115">
                  <c:v>2017-03-19</c:v>
                </c:pt>
                <c:pt idx="116">
                  <c:v>2017-03-26</c:v>
                </c:pt>
                <c:pt idx="117">
                  <c:v>2017-04-02</c:v>
                </c:pt>
                <c:pt idx="118">
                  <c:v>2017-04-09</c:v>
                </c:pt>
                <c:pt idx="119">
                  <c:v>2017-04-16</c:v>
                </c:pt>
                <c:pt idx="120">
                  <c:v>2017-04-23</c:v>
                </c:pt>
                <c:pt idx="121">
                  <c:v>2017-04-30</c:v>
                </c:pt>
                <c:pt idx="122">
                  <c:v>2017-05-07</c:v>
                </c:pt>
                <c:pt idx="123">
                  <c:v>2017-05-14</c:v>
                </c:pt>
                <c:pt idx="124">
                  <c:v>2017-05-21</c:v>
                </c:pt>
                <c:pt idx="125">
                  <c:v>2017-05-28</c:v>
                </c:pt>
                <c:pt idx="126">
                  <c:v>2017-06-04</c:v>
                </c:pt>
                <c:pt idx="127">
                  <c:v>2017-06-11</c:v>
                </c:pt>
                <c:pt idx="128">
                  <c:v>2017-06-18</c:v>
                </c:pt>
                <c:pt idx="129">
                  <c:v>2017-06-25</c:v>
                </c:pt>
                <c:pt idx="130">
                  <c:v>2017-07-02</c:v>
                </c:pt>
                <c:pt idx="131">
                  <c:v>2017-07-09</c:v>
                </c:pt>
                <c:pt idx="132">
                  <c:v>2017-07-16</c:v>
                </c:pt>
                <c:pt idx="133">
                  <c:v>2017-07-23</c:v>
                </c:pt>
                <c:pt idx="134">
                  <c:v>2017-07-30</c:v>
                </c:pt>
                <c:pt idx="135">
                  <c:v>2017-08-06</c:v>
                </c:pt>
                <c:pt idx="136">
                  <c:v>2017-08-13</c:v>
                </c:pt>
                <c:pt idx="137">
                  <c:v>2017-08-20</c:v>
                </c:pt>
                <c:pt idx="138">
                  <c:v>2017-08-27</c:v>
                </c:pt>
                <c:pt idx="139">
                  <c:v>2017-09-03</c:v>
                </c:pt>
                <c:pt idx="140">
                  <c:v>2017-09-10</c:v>
                </c:pt>
                <c:pt idx="141">
                  <c:v>2017-09-17</c:v>
                </c:pt>
                <c:pt idx="142">
                  <c:v>2017-09-24</c:v>
                </c:pt>
                <c:pt idx="143">
                  <c:v>2017-10-01</c:v>
                </c:pt>
                <c:pt idx="144">
                  <c:v>2017-10-08</c:v>
                </c:pt>
                <c:pt idx="145">
                  <c:v>2017-10-15</c:v>
                </c:pt>
                <c:pt idx="146">
                  <c:v>2017-10-22</c:v>
                </c:pt>
                <c:pt idx="147">
                  <c:v>2017-10-29</c:v>
                </c:pt>
                <c:pt idx="148">
                  <c:v>2017-11-05</c:v>
                </c:pt>
                <c:pt idx="149">
                  <c:v>2017-11-12</c:v>
                </c:pt>
                <c:pt idx="150">
                  <c:v>2017-11-19</c:v>
                </c:pt>
                <c:pt idx="151">
                  <c:v>2017-11-26</c:v>
                </c:pt>
                <c:pt idx="152">
                  <c:v>2017-12-03</c:v>
                </c:pt>
                <c:pt idx="153">
                  <c:v>2017-12-10</c:v>
                </c:pt>
                <c:pt idx="154">
                  <c:v>2017-12-17</c:v>
                </c:pt>
                <c:pt idx="155">
                  <c:v>2017-12-24</c:v>
                </c:pt>
                <c:pt idx="156">
                  <c:v>2017-12-31</c:v>
                </c:pt>
                <c:pt idx="157">
                  <c:v>2018-01-07</c:v>
                </c:pt>
                <c:pt idx="158">
                  <c:v>2018-01-14</c:v>
                </c:pt>
                <c:pt idx="159">
                  <c:v>2018-01-21</c:v>
                </c:pt>
                <c:pt idx="160">
                  <c:v>2018-01-28</c:v>
                </c:pt>
                <c:pt idx="161">
                  <c:v>2018-02-04</c:v>
                </c:pt>
                <c:pt idx="162">
                  <c:v>2018-02-11</c:v>
                </c:pt>
                <c:pt idx="163">
                  <c:v>2018-02-18</c:v>
                </c:pt>
                <c:pt idx="164">
                  <c:v>2018-02-25</c:v>
                </c:pt>
                <c:pt idx="165">
                  <c:v>2018-03-04</c:v>
                </c:pt>
                <c:pt idx="166">
                  <c:v>2018-03-11</c:v>
                </c:pt>
                <c:pt idx="167">
                  <c:v>2018-03-18</c:v>
                </c:pt>
                <c:pt idx="168">
                  <c:v>2018-03-25</c:v>
                </c:pt>
              </c:strCache>
            </c:strRef>
          </c:cat>
          <c:val>
            <c:numRef>
              <c:f>Sheet7!$FR$4:$FR$172</c:f>
              <c:numCache>
                <c:formatCode>General</c:formatCode>
                <c:ptCount val="169"/>
                <c:pt idx="0">
                  <c:v>54.52</c:v>
                </c:pt>
                <c:pt idx="1">
                  <c:v>60.010000000000026</c:v>
                </c:pt>
                <c:pt idx="2">
                  <c:v>61.209999999999987</c:v>
                </c:pt>
                <c:pt idx="3">
                  <c:v>60.230000000000004</c:v>
                </c:pt>
                <c:pt idx="4">
                  <c:v>51.949999999999989</c:v>
                </c:pt>
                <c:pt idx="5">
                  <c:v>55.64</c:v>
                </c:pt>
                <c:pt idx="6">
                  <c:v>60.969999999999985</c:v>
                </c:pt>
                <c:pt idx="7">
                  <c:v>59.390000000000015</c:v>
                </c:pt>
                <c:pt idx="8">
                  <c:v>55.990000000000016</c:v>
                </c:pt>
                <c:pt idx="9">
                  <c:v>59.879999999999995</c:v>
                </c:pt>
                <c:pt idx="10">
                  <c:v>61.609999999999992</c:v>
                </c:pt>
                <c:pt idx="11">
                  <c:v>57.209999999999994</c:v>
                </c:pt>
                <c:pt idx="12">
                  <c:v>59.579999999999991</c:v>
                </c:pt>
                <c:pt idx="13">
                  <c:v>61.199999999999996</c:v>
                </c:pt>
                <c:pt idx="14">
                  <c:v>59.119999999999976</c:v>
                </c:pt>
                <c:pt idx="15">
                  <c:v>59.38000000000001</c:v>
                </c:pt>
                <c:pt idx="16">
                  <c:v>61.539999999999992</c:v>
                </c:pt>
                <c:pt idx="17">
                  <c:v>54.969999999999992</c:v>
                </c:pt>
                <c:pt idx="18">
                  <c:v>59.360000000000014</c:v>
                </c:pt>
                <c:pt idx="19">
                  <c:v>60.759999999999991</c:v>
                </c:pt>
                <c:pt idx="20">
                  <c:v>58.899999999999984</c:v>
                </c:pt>
                <c:pt idx="21">
                  <c:v>60.45000000000001</c:v>
                </c:pt>
                <c:pt idx="22">
                  <c:v>58.11</c:v>
                </c:pt>
                <c:pt idx="23">
                  <c:v>58.169999999999995</c:v>
                </c:pt>
                <c:pt idx="24">
                  <c:v>58.17</c:v>
                </c:pt>
                <c:pt idx="25">
                  <c:v>60.230000000000018</c:v>
                </c:pt>
                <c:pt idx="26">
                  <c:v>59.659999999999982</c:v>
                </c:pt>
                <c:pt idx="27">
                  <c:v>60.050000000000011</c:v>
                </c:pt>
                <c:pt idx="28">
                  <c:v>59.910000000000011</c:v>
                </c:pt>
                <c:pt idx="29">
                  <c:v>60.98</c:v>
                </c:pt>
                <c:pt idx="30">
                  <c:v>61.749999999999993</c:v>
                </c:pt>
                <c:pt idx="31">
                  <c:v>58.470000000000006</c:v>
                </c:pt>
                <c:pt idx="32">
                  <c:v>59.899999999999984</c:v>
                </c:pt>
                <c:pt idx="33">
                  <c:v>60.790000000000006</c:v>
                </c:pt>
                <c:pt idx="34">
                  <c:v>60.690000000000005</c:v>
                </c:pt>
                <c:pt idx="35">
                  <c:v>57.769999999999989</c:v>
                </c:pt>
                <c:pt idx="36">
                  <c:v>58.47</c:v>
                </c:pt>
                <c:pt idx="37">
                  <c:v>57.699999999999996</c:v>
                </c:pt>
                <c:pt idx="38">
                  <c:v>58.319999999999986</c:v>
                </c:pt>
                <c:pt idx="39">
                  <c:v>57.650000000000006</c:v>
                </c:pt>
                <c:pt idx="40">
                  <c:v>56.399999999999991</c:v>
                </c:pt>
                <c:pt idx="41">
                  <c:v>56.719999999999985</c:v>
                </c:pt>
                <c:pt idx="42">
                  <c:v>59.049999999999976</c:v>
                </c:pt>
                <c:pt idx="43">
                  <c:v>54.429999999999993</c:v>
                </c:pt>
                <c:pt idx="44">
                  <c:v>55.54999999999999</c:v>
                </c:pt>
                <c:pt idx="45">
                  <c:v>54.689999999999991</c:v>
                </c:pt>
                <c:pt idx="46">
                  <c:v>55.599999999999994</c:v>
                </c:pt>
                <c:pt idx="47">
                  <c:v>56.469999999999992</c:v>
                </c:pt>
                <c:pt idx="48">
                  <c:v>52.560000000000016</c:v>
                </c:pt>
                <c:pt idx="49">
                  <c:v>53.21</c:v>
                </c:pt>
                <c:pt idx="50">
                  <c:v>56.819999999999993</c:v>
                </c:pt>
                <c:pt idx="51">
                  <c:v>54.759999999999991</c:v>
                </c:pt>
                <c:pt idx="52">
                  <c:v>50.89</c:v>
                </c:pt>
                <c:pt idx="53">
                  <c:v>53.699999999999996</c:v>
                </c:pt>
                <c:pt idx="54">
                  <c:v>54.82999999999997</c:v>
                </c:pt>
                <c:pt idx="55">
                  <c:v>53.580000000000013</c:v>
                </c:pt>
                <c:pt idx="56">
                  <c:v>53.199999999999996</c:v>
                </c:pt>
                <c:pt idx="57">
                  <c:v>44.399999999999977</c:v>
                </c:pt>
                <c:pt idx="58">
                  <c:v>51.21</c:v>
                </c:pt>
                <c:pt idx="59">
                  <c:v>54.39</c:v>
                </c:pt>
                <c:pt idx="60">
                  <c:v>52.459999999999994</c:v>
                </c:pt>
                <c:pt idx="61">
                  <c:v>54.9</c:v>
                </c:pt>
                <c:pt idx="62">
                  <c:v>52.64</c:v>
                </c:pt>
                <c:pt idx="63">
                  <c:v>54.220000000000027</c:v>
                </c:pt>
                <c:pt idx="64">
                  <c:v>54.519999999999996</c:v>
                </c:pt>
                <c:pt idx="65">
                  <c:v>53.289999999999978</c:v>
                </c:pt>
                <c:pt idx="66">
                  <c:v>52.110000000000007</c:v>
                </c:pt>
                <c:pt idx="67">
                  <c:v>52.129999999999995</c:v>
                </c:pt>
                <c:pt idx="68">
                  <c:v>50.069999999999993</c:v>
                </c:pt>
                <c:pt idx="69">
                  <c:v>48.03</c:v>
                </c:pt>
                <c:pt idx="70">
                  <c:v>47.15</c:v>
                </c:pt>
                <c:pt idx="71">
                  <c:v>50.079999999999991</c:v>
                </c:pt>
                <c:pt idx="72">
                  <c:v>53.800000000000004</c:v>
                </c:pt>
                <c:pt idx="73">
                  <c:v>53.72</c:v>
                </c:pt>
                <c:pt idx="74">
                  <c:v>55.239999999999995</c:v>
                </c:pt>
                <c:pt idx="75">
                  <c:v>59.24</c:v>
                </c:pt>
                <c:pt idx="76">
                  <c:v>57.959999999999987</c:v>
                </c:pt>
                <c:pt idx="77">
                  <c:v>59.230000000000011</c:v>
                </c:pt>
                <c:pt idx="78">
                  <c:v>59.059999999999988</c:v>
                </c:pt>
                <c:pt idx="79">
                  <c:v>61.199999999999996</c:v>
                </c:pt>
                <c:pt idx="80">
                  <c:v>64.09</c:v>
                </c:pt>
                <c:pt idx="81">
                  <c:v>67.029999999999987</c:v>
                </c:pt>
                <c:pt idx="82">
                  <c:v>68.670000000000016</c:v>
                </c:pt>
                <c:pt idx="83">
                  <c:v>65.599999999999994</c:v>
                </c:pt>
                <c:pt idx="84">
                  <c:v>63.039999999999992</c:v>
                </c:pt>
                <c:pt idx="85">
                  <c:v>63.330000000000005</c:v>
                </c:pt>
                <c:pt idx="86">
                  <c:v>62.86</c:v>
                </c:pt>
                <c:pt idx="87">
                  <c:v>61.24</c:v>
                </c:pt>
                <c:pt idx="88">
                  <c:v>61.339999999999996</c:v>
                </c:pt>
                <c:pt idx="89">
                  <c:v>65.050000000000011</c:v>
                </c:pt>
                <c:pt idx="90">
                  <c:v>68.97</c:v>
                </c:pt>
                <c:pt idx="91">
                  <c:v>69.95</c:v>
                </c:pt>
                <c:pt idx="92">
                  <c:v>71.019999999999982</c:v>
                </c:pt>
                <c:pt idx="93">
                  <c:v>71.830000000000027</c:v>
                </c:pt>
                <c:pt idx="94">
                  <c:v>74.400000000000006</c:v>
                </c:pt>
                <c:pt idx="95">
                  <c:v>78.190000000000012</c:v>
                </c:pt>
                <c:pt idx="96">
                  <c:v>79.710000000000008</c:v>
                </c:pt>
                <c:pt idx="97">
                  <c:v>75.829999999999984</c:v>
                </c:pt>
                <c:pt idx="98">
                  <c:v>72.320000000000007</c:v>
                </c:pt>
                <c:pt idx="99">
                  <c:v>69.83</c:v>
                </c:pt>
                <c:pt idx="100">
                  <c:v>59.52000000000001</c:v>
                </c:pt>
                <c:pt idx="101">
                  <c:v>58.190000000000005</c:v>
                </c:pt>
                <c:pt idx="102">
                  <c:v>56.560000000000009</c:v>
                </c:pt>
                <c:pt idx="103">
                  <c:v>58.690000000000005</c:v>
                </c:pt>
                <c:pt idx="104">
                  <c:v>53.239999999999995</c:v>
                </c:pt>
                <c:pt idx="105">
                  <c:v>57.24</c:v>
                </c:pt>
                <c:pt idx="106">
                  <c:v>58.74</c:v>
                </c:pt>
                <c:pt idx="107">
                  <c:v>55.13</c:v>
                </c:pt>
                <c:pt idx="108">
                  <c:v>57.41</c:v>
                </c:pt>
                <c:pt idx="109">
                  <c:v>46.640000000000008</c:v>
                </c:pt>
                <c:pt idx="110">
                  <c:v>51.550000000000004</c:v>
                </c:pt>
                <c:pt idx="111">
                  <c:v>59.910000000000004</c:v>
                </c:pt>
                <c:pt idx="112">
                  <c:v>59.03</c:v>
                </c:pt>
                <c:pt idx="113">
                  <c:v>64.690000000000012</c:v>
                </c:pt>
                <c:pt idx="114">
                  <c:v>70.929999999999993</c:v>
                </c:pt>
                <c:pt idx="115">
                  <c:v>71.760000000000019</c:v>
                </c:pt>
                <c:pt idx="116">
                  <c:v>71.70999999999998</c:v>
                </c:pt>
                <c:pt idx="117">
                  <c:v>71.859999999999985</c:v>
                </c:pt>
                <c:pt idx="118">
                  <c:v>70.570000000000007</c:v>
                </c:pt>
                <c:pt idx="119">
                  <c:v>71.709999999999994</c:v>
                </c:pt>
                <c:pt idx="120">
                  <c:v>70.149999999999991</c:v>
                </c:pt>
                <c:pt idx="121">
                  <c:v>68.800000000000026</c:v>
                </c:pt>
                <c:pt idx="122">
                  <c:v>62.769999999999996</c:v>
                </c:pt>
                <c:pt idx="123">
                  <c:v>69.390000000000043</c:v>
                </c:pt>
                <c:pt idx="124">
                  <c:v>71.490000000000009</c:v>
                </c:pt>
                <c:pt idx="125">
                  <c:v>72.849999999999994</c:v>
                </c:pt>
                <c:pt idx="126">
                  <c:v>72.289999999999992</c:v>
                </c:pt>
                <c:pt idx="127">
                  <c:v>70.46999999999997</c:v>
                </c:pt>
                <c:pt idx="128">
                  <c:v>68.800000000000026</c:v>
                </c:pt>
                <c:pt idx="129">
                  <c:v>66.77</c:v>
                </c:pt>
                <c:pt idx="130">
                  <c:v>68.33</c:v>
                </c:pt>
                <c:pt idx="131">
                  <c:v>66.67</c:v>
                </c:pt>
                <c:pt idx="132">
                  <c:v>73.66</c:v>
                </c:pt>
                <c:pt idx="133">
                  <c:v>73.290000000000006</c:v>
                </c:pt>
                <c:pt idx="134">
                  <c:v>74.039999999999992</c:v>
                </c:pt>
                <c:pt idx="135">
                  <c:v>74.429999999999978</c:v>
                </c:pt>
                <c:pt idx="136">
                  <c:v>75.739999999999995</c:v>
                </c:pt>
                <c:pt idx="137">
                  <c:v>79.36</c:v>
                </c:pt>
                <c:pt idx="138">
                  <c:v>81.289999999999992</c:v>
                </c:pt>
                <c:pt idx="139">
                  <c:v>87.3</c:v>
                </c:pt>
                <c:pt idx="140">
                  <c:v>87.01</c:v>
                </c:pt>
                <c:pt idx="141">
                  <c:v>86.619999999999948</c:v>
                </c:pt>
                <c:pt idx="142">
                  <c:v>89.200000000000017</c:v>
                </c:pt>
                <c:pt idx="143">
                  <c:v>91.51</c:v>
                </c:pt>
                <c:pt idx="144">
                  <c:v>92.12</c:v>
                </c:pt>
                <c:pt idx="145">
                  <c:v>87.58</c:v>
                </c:pt>
                <c:pt idx="146">
                  <c:v>80.860000000000028</c:v>
                </c:pt>
                <c:pt idx="147">
                  <c:v>72.819999999999993</c:v>
                </c:pt>
                <c:pt idx="148">
                  <c:v>69.169999999999987</c:v>
                </c:pt>
                <c:pt idx="149">
                  <c:v>65.87</c:v>
                </c:pt>
                <c:pt idx="150">
                  <c:v>67.08</c:v>
                </c:pt>
                <c:pt idx="151">
                  <c:v>70.100000000000009</c:v>
                </c:pt>
                <c:pt idx="152">
                  <c:v>61.890000000000008</c:v>
                </c:pt>
                <c:pt idx="153">
                  <c:v>58.780000000000015</c:v>
                </c:pt>
                <c:pt idx="154">
                  <c:v>62.01</c:v>
                </c:pt>
                <c:pt idx="155">
                  <c:v>67.490000000000023</c:v>
                </c:pt>
                <c:pt idx="156">
                  <c:v>55.849999999999987</c:v>
                </c:pt>
                <c:pt idx="157">
                  <c:v>63.420000000000009</c:v>
                </c:pt>
                <c:pt idx="158">
                  <c:v>68.090000000000018</c:v>
                </c:pt>
                <c:pt idx="159">
                  <c:v>60.469999999999992</c:v>
                </c:pt>
                <c:pt idx="160">
                  <c:v>63.250000000000014</c:v>
                </c:pt>
                <c:pt idx="161">
                  <c:v>49.97999999999999</c:v>
                </c:pt>
                <c:pt idx="162">
                  <c:v>56.519999999999996</c:v>
                </c:pt>
                <c:pt idx="163">
                  <c:v>63.300000000000004</c:v>
                </c:pt>
                <c:pt idx="164">
                  <c:v>61.619999999999983</c:v>
                </c:pt>
                <c:pt idx="165">
                  <c:v>61.689999999999991</c:v>
                </c:pt>
                <c:pt idx="166">
                  <c:v>61.38</c:v>
                </c:pt>
                <c:pt idx="167">
                  <c:v>59.200000000000017</c:v>
                </c:pt>
                <c:pt idx="168">
                  <c:v>61.950000000000024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C1-4248-9342-7C7F164BDEAC}"/>
            </c:ext>
          </c:extLst>
        </c:ser>
        <c:ser>
          <c:idx val="1"/>
          <c:order val="1"/>
          <c:tx>
            <c:strRef>
              <c:f>Sheet7!$FS$3</c:f>
              <c:strCache>
                <c:ptCount val="1"/>
                <c:pt idx="0">
                  <c:v>organic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trendline>
            <c:spPr>
              <a:ln w="57150" cap="rnd">
                <a:solidFill>
                  <a:srgbClr val="FFC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Sheet7!$FQ$4:$FQ$172</c:f>
              <c:strCache>
                <c:ptCount val="169"/>
                <c:pt idx="0">
                  <c:v>2015-01-04</c:v>
                </c:pt>
                <c:pt idx="1">
                  <c:v>2015-01-11</c:v>
                </c:pt>
                <c:pt idx="2">
                  <c:v>2015-01-18</c:v>
                </c:pt>
                <c:pt idx="3">
                  <c:v>2015-01-25</c:v>
                </c:pt>
                <c:pt idx="4">
                  <c:v>2015-02-01</c:v>
                </c:pt>
                <c:pt idx="5">
                  <c:v>2015-02-08</c:v>
                </c:pt>
                <c:pt idx="6">
                  <c:v>2015-02-15</c:v>
                </c:pt>
                <c:pt idx="7">
                  <c:v>2015-02-22</c:v>
                </c:pt>
                <c:pt idx="8">
                  <c:v>2015-03-01</c:v>
                </c:pt>
                <c:pt idx="9">
                  <c:v>2015-03-08</c:v>
                </c:pt>
                <c:pt idx="10">
                  <c:v>2015-03-15</c:v>
                </c:pt>
                <c:pt idx="11">
                  <c:v>2015-03-22</c:v>
                </c:pt>
                <c:pt idx="12">
                  <c:v>2015-03-29</c:v>
                </c:pt>
                <c:pt idx="13">
                  <c:v>2015-04-05</c:v>
                </c:pt>
                <c:pt idx="14">
                  <c:v>2015-04-12</c:v>
                </c:pt>
                <c:pt idx="15">
                  <c:v>2015-04-19</c:v>
                </c:pt>
                <c:pt idx="16">
                  <c:v>2015-04-26</c:v>
                </c:pt>
                <c:pt idx="17">
                  <c:v>2015-05-03</c:v>
                </c:pt>
                <c:pt idx="18">
                  <c:v>2015-05-10</c:v>
                </c:pt>
                <c:pt idx="19">
                  <c:v>2015-05-17</c:v>
                </c:pt>
                <c:pt idx="20">
                  <c:v>2015-05-24</c:v>
                </c:pt>
                <c:pt idx="21">
                  <c:v>2015-05-31</c:v>
                </c:pt>
                <c:pt idx="22">
                  <c:v>2015-06-07</c:v>
                </c:pt>
                <c:pt idx="23">
                  <c:v>2015-06-14</c:v>
                </c:pt>
                <c:pt idx="24">
                  <c:v>2015-06-21</c:v>
                </c:pt>
                <c:pt idx="25">
                  <c:v>2015-06-28</c:v>
                </c:pt>
                <c:pt idx="26">
                  <c:v>2015-07-05</c:v>
                </c:pt>
                <c:pt idx="27">
                  <c:v>2015-07-12</c:v>
                </c:pt>
                <c:pt idx="28">
                  <c:v>2015-07-19</c:v>
                </c:pt>
                <c:pt idx="29">
                  <c:v>2015-07-26</c:v>
                </c:pt>
                <c:pt idx="30">
                  <c:v>2015-08-02</c:v>
                </c:pt>
                <c:pt idx="31">
                  <c:v>2015-08-09</c:v>
                </c:pt>
                <c:pt idx="32">
                  <c:v>2015-08-16</c:v>
                </c:pt>
                <c:pt idx="33">
                  <c:v>2015-08-23</c:v>
                </c:pt>
                <c:pt idx="34">
                  <c:v>2015-08-30</c:v>
                </c:pt>
                <c:pt idx="35">
                  <c:v>2015-09-06</c:v>
                </c:pt>
                <c:pt idx="36">
                  <c:v>2015-09-13</c:v>
                </c:pt>
                <c:pt idx="37">
                  <c:v>2015-09-20</c:v>
                </c:pt>
                <c:pt idx="38">
                  <c:v>2015-09-27</c:v>
                </c:pt>
                <c:pt idx="39">
                  <c:v>2015-10-04</c:v>
                </c:pt>
                <c:pt idx="40">
                  <c:v>2015-10-11</c:v>
                </c:pt>
                <c:pt idx="41">
                  <c:v>2015-10-18</c:v>
                </c:pt>
                <c:pt idx="42">
                  <c:v>2015-10-25</c:v>
                </c:pt>
                <c:pt idx="43">
                  <c:v>2015-11-01</c:v>
                </c:pt>
                <c:pt idx="44">
                  <c:v>2015-11-08</c:v>
                </c:pt>
                <c:pt idx="45">
                  <c:v>2015-11-15</c:v>
                </c:pt>
                <c:pt idx="46">
                  <c:v>2015-11-22</c:v>
                </c:pt>
                <c:pt idx="47">
                  <c:v>2015-11-29</c:v>
                </c:pt>
                <c:pt idx="48">
                  <c:v>2015-12-06</c:v>
                </c:pt>
                <c:pt idx="49">
                  <c:v>2015-12-13</c:v>
                </c:pt>
                <c:pt idx="50">
                  <c:v>2015-12-20</c:v>
                </c:pt>
                <c:pt idx="51">
                  <c:v>2015-12-27</c:v>
                </c:pt>
                <c:pt idx="52">
                  <c:v>2016-01-03</c:v>
                </c:pt>
                <c:pt idx="53">
                  <c:v>2016-01-10</c:v>
                </c:pt>
                <c:pt idx="54">
                  <c:v>2016-01-17</c:v>
                </c:pt>
                <c:pt idx="55">
                  <c:v>2016-01-24</c:v>
                </c:pt>
                <c:pt idx="56">
                  <c:v>2016-01-31</c:v>
                </c:pt>
                <c:pt idx="57">
                  <c:v>2016-02-07</c:v>
                </c:pt>
                <c:pt idx="58">
                  <c:v>2016-02-14</c:v>
                </c:pt>
                <c:pt idx="59">
                  <c:v>2016-02-21</c:v>
                </c:pt>
                <c:pt idx="60">
                  <c:v>2016-02-28</c:v>
                </c:pt>
                <c:pt idx="61">
                  <c:v>2016-03-06</c:v>
                </c:pt>
                <c:pt idx="62">
                  <c:v>2016-03-13</c:v>
                </c:pt>
                <c:pt idx="63">
                  <c:v>2016-03-20</c:v>
                </c:pt>
                <c:pt idx="64">
                  <c:v>2016-03-27</c:v>
                </c:pt>
                <c:pt idx="65">
                  <c:v>2016-04-03</c:v>
                </c:pt>
                <c:pt idx="66">
                  <c:v>2016-04-10</c:v>
                </c:pt>
                <c:pt idx="67">
                  <c:v>2016-04-17</c:v>
                </c:pt>
                <c:pt idx="68">
                  <c:v>2016-04-24</c:v>
                </c:pt>
                <c:pt idx="69">
                  <c:v>2016-05-01</c:v>
                </c:pt>
                <c:pt idx="70">
                  <c:v>2016-05-08</c:v>
                </c:pt>
                <c:pt idx="71">
                  <c:v>2016-05-15</c:v>
                </c:pt>
                <c:pt idx="72">
                  <c:v>2016-05-22</c:v>
                </c:pt>
                <c:pt idx="73">
                  <c:v>2016-05-29</c:v>
                </c:pt>
                <c:pt idx="74">
                  <c:v>2016-06-05</c:v>
                </c:pt>
                <c:pt idx="75">
                  <c:v>2016-06-12</c:v>
                </c:pt>
                <c:pt idx="76">
                  <c:v>2016-06-19</c:v>
                </c:pt>
                <c:pt idx="77">
                  <c:v>2016-06-26</c:v>
                </c:pt>
                <c:pt idx="78">
                  <c:v>2016-07-03</c:v>
                </c:pt>
                <c:pt idx="79">
                  <c:v>2016-07-10</c:v>
                </c:pt>
                <c:pt idx="80">
                  <c:v>2016-07-17</c:v>
                </c:pt>
                <c:pt idx="81">
                  <c:v>2016-07-24</c:v>
                </c:pt>
                <c:pt idx="82">
                  <c:v>2016-07-31</c:v>
                </c:pt>
                <c:pt idx="83">
                  <c:v>2016-08-07</c:v>
                </c:pt>
                <c:pt idx="84">
                  <c:v>2016-08-14</c:v>
                </c:pt>
                <c:pt idx="85">
                  <c:v>2016-08-21</c:v>
                </c:pt>
                <c:pt idx="86">
                  <c:v>2016-08-28</c:v>
                </c:pt>
                <c:pt idx="87">
                  <c:v>2016-09-04</c:v>
                </c:pt>
                <c:pt idx="88">
                  <c:v>2016-09-11</c:v>
                </c:pt>
                <c:pt idx="89">
                  <c:v>2016-09-18</c:v>
                </c:pt>
                <c:pt idx="90">
                  <c:v>2016-09-25</c:v>
                </c:pt>
                <c:pt idx="91">
                  <c:v>2016-10-02</c:v>
                </c:pt>
                <c:pt idx="92">
                  <c:v>2016-10-09</c:v>
                </c:pt>
                <c:pt idx="93">
                  <c:v>2016-10-16</c:v>
                </c:pt>
                <c:pt idx="94">
                  <c:v>2016-10-23</c:v>
                </c:pt>
                <c:pt idx="95">
                  <c:v>2016-10-30</c:v>
                </c:pt>
                <c:pt idx="96">
                  <c:v>2016-11-06</c:v>
                </c:pt>
                <c:pt idx="97">
                  <c:v>2016-11-13</c:v>
                </c:pt>
                <c:pt idx="98">
                  <c:v>2016-11-20</c:v>
                </c:pt>
                <c:pt idx="99">
                  <c:v>2016-11-27</c:v>
                </c:pt>
                <c:pt idx="100">
                  <c:v>2016-12-04</c:v>
                </c:pt>
                <c:pt idx="101">
                  <c:v>2016-12-11</c:v>
                </c:pt>
                <c:pt idx="102">
                  <c:v>2016-12-18</c:v>
                </c:pt>
                <c:pt idx="103">
                  <c:v>2016-12-25</c:v>
                </c:pt>
                <c:pt idx="104">
                  <c:v>2017-01-01</c:v>
                </c:pt>
                <c:pt idx="105">
                  <c:v>2017-01-08</c:v>
                </c:pt>
                <c:pt idx="106">
                  <c:v>2017-01-15</c:v>
                </c:pt>
                <c:pt idx="107">
                  <c:v>2017-01-22</c:v>
                </c:pt>
                <c:pt idx="108">
                  <c:v>2017-01-29</c:v>
                </c:pt>
                <c:pt idx="109">
                  <c:v>2017-02-05</c:v>
                </c:pt>
                <c:pt idx="110">
                  <c:v>2017-02-12</c:v>
                </c:pt>
                <c:pt idx="111">
                  <c:v>2017-02-19</c:v>
                </c:pt>
                <c:pt idx="112">
                  <c:v>2017-02-26</c:v>
                </c:pt>
                <c:pt idx="113">
                  <c:v>2017-03-05</c:v>
                </c:pt>
                <c:pt idx="114">
                  <c:v>2017-03-12</c:v>
                </c:pt>
                <c:pt idx="115">
                  <c:v>2017-03-19</c:v>
                </c:pt>
                <c:pt idx="116">
                  <c:v>2017-03-26</c:v>
                </c:pt>
                <c:pt idx="117">
                  <c:v>2017-04-02</c:v>
                </c:pt>
                <c:pt idx="118">
                  <c:v>2017-04-09</c:v>
                </c:pt>
                <c:pt idx="119">
                  <c:v>2017-04-16</c:v>
                </c:pt>
                <c:pt idx="120">
                  <c:v>2017-04-23</c:v>
                </c:pt>
                <c:pt idx="121">
                  <c:v>2017-04-30</c:v>
                </c:pt>
                <c:pt idx="122">
                  <c:v>2017-05-07</c:v>
                </c:pt>
                <c:pt idx="123">
                  <c:v>2017-05-14</c:v>
                </c:pt>
                <c:pt idx="124">
                  <c:v>2017-05-21</c:v>
                </c:pt>
                <c:pt idx="125">
                  <c:v>2017-05-28</c:v>
                </c:pt>
                <c:pt idx="126">
                  <c:v>2017-06-04</c:v>
                </c:pt>
                <c:pt idx="127">
                  <c:v>2017-06-11</c:v>
                </c:pt>
                <c:pt idx="128">
                  <c:v>2017-06-18</c:v>
                </c:pt>
                <c:pt idx="129">
                  <c:v>2017-06-25</c:v>
                </c:pt>
                <c:pt idx="130">
                  <c:v>2017-07-02</c:v>
                </c:pt>
                <c:pt idx="131">
                  <c:v>2017-07-09</c:v>
                </c:pt>
                <c:pt idx="132">
                  <c:v>2017-07-16</c:v>
                </c:pt>
                <c:pt idx="133">
                  <c:v>2017-07-23</c:v>
                </c:pt>
                <c:pt idx="134">
                  <c:v>2017-07-30</c:v>
                </c:pt>
                <c:pt idx="135">
                  <c:v>2017-08-06</c:v>
                </c:pt>
                <c:pt idx="136">
                  <c:v>2017-08-13</c:v>
                </c:pt>
                <c:pt idx="137">
                  <c:v>2017-08-20</c:v>
                </c:pt>
                <c:pt idx="138">
                  <c:v>2017-08-27</c:v>
                </c:pt>
                <c:pt idx="139">
                  <c:v>2017-09-03</c:v>
                </c:pt>
                <c:pt idx="140">
                  <c:v>2017-09-10</c:v>
                </c:pt>
                <c:pt idx="141">
                  <c:v>2017-09-17</c:v>
                </c:pt>
                <c:pt idx="142">
                  <c:v>2017-09-24</c:v>
                </c:pt>
                <c:pt idx="143">
                  <c:v>2017-10-01</c:v>
                </c:pt>
                <c:pt idx="144">
                  <c:v>2017-10-08</c:v>
                </c:pt>
                <c:pt idx="145">
                  <c:v>2017-10-15</c:v>
                </c:pt>
                <c:pt idx="146">
                  <c:v>2017-10-22</c:v>
                </c:pt>
                <c:pt idx="147">
                  <c:v>2017-10-29</c:v>
                </c:pt>
                <c:pt idx="148">
                  <c:v>2017-11-05</c:v>
                </c:pt>
                <c:pt idx="149">
                  <c:v>2017-11-12</c:v>
                </c:pt>
                <c:pt idx="150">
                  <c:v>2017-11-19</c:v>
                </c:pt>
                <c:pt idx="151">
                  <c:v>2017-11-26</c:v>
                </c:pt>
                <c:pt idx="152">
                  <c:v>2017-12-03</c:v>
                </c:pt>
                <c:pt idx="153">
                  <c:v>2017-12-10</c:v>
                </c:pt>
                <c:pt idx="154">
                  <c:v>2017-12-17</c:v>
                </c:pt>
                <c:pt idx="155">
                  <c:v>2017-12-24</c:v>
                </c:pt>
                <c:pt idx="156">
                  <c:v>2017-12-31</c:v>
                </c:pt>
                <c:pt idx="157">
                  <c:v>2018-01-07</c:v>
                </c:pt>
                <c:pt idx="158">
                  <c:v>2018-01-14</c:v>
                </c:pt>
                <c:pt idx="159">
                  <c:v>2018-01-21</c:v>
                </c:pt>
                <c:pt idx="160">
                  <c:v>2018-01-28</c:v>
                </c:pt>
                <c:pt idx="161">
                  <c:v>2018-02-04</c:v>
                </c:pt>
                <c:pt idx="162">
                  <c:v>2018-02-11</c:v>
                </c:pt>
                <c:pt idx="163">
                  <c:v>2018-02-18</c:v>
                </c:pt>
                <c:pt idx="164">
                  <c:v>2018-02-25</c:v>
                </c:pt>
                <c:pt idx="165">
                  <c:v>2018-03-04</c:v>
                </c:pt>
                <c:pt idx="166">
                  <c:v>2018-03-11</c:v>
                </c:pt>
                <c:pt idx="167">
                  <c:v>2018-03-18</c:v>
                </c:pt>
                <c:pt idx="168">
                  <c:v>2018-03-25</c:v>
                </c:pt>
              </c:strCache>
            </c:strRef>
          </c:cat>
          <c:val>
            <c:numRef>
              <c:f>Sheet7!$FS$4:$FS$172</c:f>
              <c:numCache>
                <c:formatCode>General</c:formatCode>
                <c:ptCount val="169"/>
                <c:pt idx="0">
                  <c:v>86.019999999999982</c:v>
                </c:pt>
                <c:pt idx="1">
                  <c:v>88.02</c:v>
                </c:pt>
                <c:pt idx="2">
                  <c:v>89.030000000000015</c:v>
                </c:pt>
                <c:pt idx="3">
                  <c:v>90.660000000000025</c:v>
                </c:pt>
                <c:pt idx="4">
                  <c:v>82.72999999999999</c:v>
                </c:pt>
                <c:pt idx="5">
                  <c:v>85.890000000000029</c:v>
                </c:pt>
                <c:pt idx="6">
                  <c:v>88.889999999999958</c:v>
                </c:pt>
                <c:pt idx="7">
                  <c:v>87.780000000000015</c:v>
                </c:pt>
                <c:pt idx="8">
                  <c:v>85.6</c:v>
                </c:pt>
                <c:pt idx="9">
                  <c:v>87.010000000000019</c:v>
                </c:pt>
                <c:pt idx="10">
                  <c:v>88.71999999999997</c:v>
                </c:pt>
                <c:pt idx="11">
                  <c:v>88.510000000000019</c:v>
                </c:pt>
                <c:pt idx="12">
                  <c:v>91.36</c:v>
                </c:pt>
                <c:pt idx="13">
                  <c:v>91.4</c:v>
                </c:pt>
                <c:pt idx="14">
                  <c:v>88.19</c:v>
                </c:pt>
                <c:pt idx="15">
                  <c:v>88.759999999999991</c:v>
                </c:pt>
                <c:pt idx="16">
                  <c:v>88.060000000000016</c:v>
                </c:pt>
                <c:pt idx="17">
                  <c:v>83.69000000000004</c:v>
                </c:pt>
                <c:pt idx="18">
                  <c:v>83.580000000000027</c:v>
                </c:pt>
                <c:pt idx="19">
                  <c:v>85.38000000000001</c:v>
                </c:pt>
                <c:pt idx="20">
                  <c:v>90.19</c:v>
                </c:pt>
                <c:pt idx="21">
                  <c:v>88.85</c:v>
                </c:pt>
                <c:pt idx="22">
                  <c:v>91.03</c:v>
                </c:pt>
                <c:pt idx="23">
                  <c:v>93.079999999999984</c:v>
                </c:pt>
                <c:pt idx="24">
                  <c:v>93.939999999999955</c:v>
                </c:pt>
                <c:pt idx="25">
                  <c:v>91.67</c:v>
                </c:pt>
                <c:pt idx="26">
                  <c:v>93.029999999999987</c:v>
                </c:pt>
                <c:pt idx="27">
                  <c:v>92.839999999999989</c:v>
                </c:pt>
                <c:pt idx="28">
                  <c:v>89.94</c:v>
                </c:pt>
                <c:pt idx="29">
                  <c:v>92.470000000000013</c:v>
                </c:pt>
                <c:pt idx="30">
                  <c:v>97.800000000000026</c:v>
                </c:pt>
                <c:pt idx="31">
                  <c:v>96.109999999999971</c:v>
                </c:pt>
                <c:pt idx="32">
                  <c:v>96.68</c:v>
                </c:pt>
                <c:pt idx="33">
                  <c:v>95.219999999999985</c:v>
                </c:pt>
                <c:pt idx="34">
                  <c:v>92.609999999999985</c:v>
                </c:pt>
                <c:pt idx="35">
                  <c:v>97.14</c:v>
                </c:pt>
                <c:pt idx="36">
                  <c:v>99.559999999999988</c:v>
                </c:pt>
                <c:pt idx="37">
                  <c:v>98.689999999999984</c:v>
                </c:pt>
                <c:pt idx="38">
                  <c:v>98.380000000000024</c:v>
                </c:pt>
                <c:pt idx="39">
                  <c:v>95.61999999999999</c:v>
                </c:pt>
                <c:pt idx="40">
                  <c:v>91.919999999999945</c:v>
                </c:pt>
                <c:pt idx="41">
                  <c:v>93.649999999999977</c:v>
                </c:pt>
                <c:pt idx="42">
                  <c:v>90.32</c:v>
                </c:pt>
                <c:pt idx="43">
                  <c:v>86.500000000000028</c:v>
                </c:pt>
                <c:pt idx="44">
                  <c:v>88.559999999999988</c:v>
                </c:pt>
                <c:pt idx="45">
                  <c:v>90.029999999999987</c:v>
                </c:pt>
                <c:pt idx="46">
                  <c:v>88.14</c:v>
                </c:pt>
                <c:pt idx="47">
                  <c:v>88.56</c:v>
                </c:pt>
                <c:pt idx="48">
                  <c:v>85.38000000000001</c:v>
                </c:pt>
                <c:pt idx="49">
                  <c:v>85.88000000000001</c:v>
                </c:pt>
                <c:pt idx="50">
                  <c:v>88.480000000000018</c:v>
                </c:pt>
                <c:pt idx="51">
                  <c:v>85.469999999999985</c:v>
                </c:pt>
                <c:pt idx="52">
                  <c:v>79.399999999999991</c:v>
                </c:pt>
                <c:pt idx="53">
                  <c:v>78.890000000000015</c:v>
                </c:pt>
                <c:pt idx="54">
                  <c:v>82.509999999999991</c:v>
                </c:pt>
                <c:pt idx="55">
                  <c:v>80.579999999999984</c:v>
                </c:pt>
                <c:pt idx="56">
                  <c:v>82.11999999999999</c:v>
                </c:pt>
                <c:pt idx="57">
                  <c:v>82.38</c:v>
                </c:pt>
                <c:pt idx="58">
                  <c:v>81.88</c:v>
                </c:pt>
                <c:pt idx="59">
                  <c:v>83.49</c:v>
                </c:pt>
                <c:pt idx="60">
                  <c:v>84.22</c:v>
                </c:pt>
                <c:pt idx="61">
                  <c:v>80.849999999999966</c:v>
                </c:pt>
                <c:pt idx="62">
                  <c:v>76.64</c:v>
                </c:pt>
                <c:pt idx="63">
                  <c:v>75.13</c:v>
                </c:pt>
                <c:pt idx="64">
                  <c:v>79.95999999999998</c:v>
                </c:pt>
                <c:pt idx="65">
                  <c:v>80.13</c:v>
                </c:pt>
                <c:pt idx="66">
                  <c:v>74.66</c:v>
                </c:pt>
                <c:pt idx="67">
                  <c:v>79.77000000000001</c:v>
                </c:pt>
                <c:pt idx="68">
                  <c:v>78.409999999999968</c:v>
                </c:pt>
                <c:pt idx="69">
                  <c:v>77.649999999999977</c:v>
                </c:pt>
                <c:pt idx="70">
                  <c:v>76.889999999999972</c:v>
                </c:pt>
                <c:pt idx="71">
                  <c:v>81.229999999999976</c:v>
                </c:pt>
                <c:pt idx="72">
                  <c:v>78.45999999999998</c:v>
                </c:pt>
                <c:pt idx="73">
                  <c:v>80.839999999999975</c:v>
                </c:pt>
                <c:pt idx="74">
                  <c:v>78.97</c:v>
                </c:pt>
                <c:pt idx="75">
                  <c:v>81.260000000000005</c:v>
                </c:pt>
                <c:pt idx="76">
                  <c:v>80.039999999999978</c:v>
                </c:pt>
                <c:pt idx="77">
                  <c:v>82.339999999999975</c:v>
                </c:pt>
                <c:pt idx="78">
                  <c:v>80.77000000000001</c:v>
                </c:pt>
                <c:pt idx="79">
                  <c:v>84.950000000000017</c:v>
                </c:pt>
                <c:pt idx="80">
                  <c:v>90.139999999999958</c:v>
                </c:pt>
                <c:pt idx="81">
                  <c:v>93.06</c:v>
                </c:pt>
                <c:pt idx="82">
                  <c:v>87.750000000000014</c:v>
                </c:pt>
                <c:pt idx="83">
                  <c:v>87.330000000000013</c:v>
                </c:pt>
                <c:pt idx="84">
                  <c:v>90.200000000000017</c:v>
                </c:pt>
                <c:pt idx="85">
                  <c:v>89.56</c:v>
                </c:pt>
                <c:pt idx="86">
                  <c:v>87.68</c:v>
                </c:pt>
                <c:pt idx="87">
                  <c:v>86.940000000000026</c:v>
                </c:pt>
                <c:pt idx="88">
                  <c:v>85.200000000000017</c:v>
                </c:pt>
                <c:pt idx="89">
                  <c:v>91.35</c:v>
                </c:pt>
                <c:pt idx="90">
                  <c:v>96.75</c:v>
                </c:pt>
                <c:pt idx="91">
                  <c:v>100.18</c:v>
                </c:pt>
                <c:pt idx="92">
                  <c:v>89.139999999999986</c:v>
                </c:pt>
                <c:pt idx="93">
                  <c:v>88.490000000000009</c:v>
                </c:pt>
                <c:pt idx="94">
                  <c:v>92</c:v>
                </c:pt>
                <c:pt idx="95">
                  <c:v>105.63000000000001</c:v>
                </c:pt>
                <c:pt idx="96">
                  <c:v>95.190000000000012</c:v>
                </c:pt>
                <c:pt idx="97">
                  <c:v>95.289999999999978</c:v>
                </c:pt>
                <c:pt idx="98">
                  <c:v>89.65</c:v>
                </c:pt>
                <c:pt idx="99">
                  <c:v>91.789999999999978</c:v>
                </c:pt>
                <c:pt idx="100">
                  <c:v>88.350000000000009</c:v>
                </c:pt>
                <c:pt idx="101">
                  <c:v>83.050000000000026</c:v>
                </c:pt>
                <c:pt idx="102">
                  <c:v>81.369999999999976</c:v>
                </c:pt>
                <c:pt idx="103">
                  <c:v>82.78</c:v>
                </c:pt>
                <c:pt idx="104">
                  <c:v>84.640000000000015</c:v>
                </c:pt>
                <c:pt idx="105">
                  <c:v>82.559999999999988</c:v>
                </c:pt>
                <c:pt idx="106">
                  <c:v>83.669999999999987</c:v>
                </c:pt>
                <c:pt idx="107">
                  <c:v>76.980000000000018</c:v>
                </c:pt>
                <c:pt idx="108">
                  <c:v>80.240000000000038</c:v>
                </c:pt>
                <c:pt idx="109">
                  <c:v>76.990000000000023</c:v>
                </c:pt>
                <c:pt idx="110">
                  <c:v>78.47999999999999</c:v>
                </c:pt>
                <c:pt idx="111">
                  <c:v>77.179999999999993</c:v>
                </c:pt>
                <c:pt idx="112">
                  <c:v>75.010000000000005</c:v>
                </c:pt>
                <c:pt idx="113">
                  <c:v>74.350000000000023</c:v>
                </c:pt>
                <c:pt idx="114">
                  <c:v>84.17</c:v>
                </c:pt>
                <c:pt idx="115">
                  <c:v>86.8</c:v>
                </c:pt>
                <c:pt idx="116">
                  <c:v>79.930000000000007</c:v>
                </c:pt>
                <c:pt idx="117">
                  <c:v>84.530000000000015</c:v>
                </c:pt>
                <c:pt idx="118">
                  <c:v>87.750000000000014</c:v>
                </c:pt>
                <c:pt idx="119">
                  <c:v>90.81</c:v>
                </c:pt>
                <c:pt idx="120">
                  <c:v>96.570000000000007</c:v>
                </c:pt>
                <c:pt idx="121">
                  <c:v>98.660000000000025</c:v>
                </c:pt>
                <c:pt idx="122">
                  <c:v>95.089999999999989</c:v>
                </c:pt>
                <c:pt idx="123">
                  <c:v>95.669999999999987</c:v>
                </c:pt>
                <c:pt idx="124">
                  <c:v>97.080000000000013</c:v>
                </c:pt>
                <c:pt idx="125">
                  <c:v>97.740000000000009</c:v>
                </c:pt>
                <c:pt idx="126">
                  <c:v>96.690000000000012</c:v>
                </c:pt>
                <c:pt idx="127">
                  <c:v>93.86</c:v>
                </c:pt>
                <c:pt idx="128">
                  <c:v>95.819999999999965</c:v>
                </c:pt>
                <c:pt idx="129">
                  <c:v>99.82000000000005</c:v>
                </c:pt>
                <c:pt idx="130">
                  <c:v>101.17999999999998</c:v>
                </c:pt>
                <c:pt idx="131">
                  <c:v>99.680000000000035</c:v>
                </c:pt>
                <c:pt idx="132">
                  <c:v>97.089999999999961</c:v>
                </c:pt>
                <c:pt idx="133">
                  <c:v>95.559999999999988</c:v>
                </c:pt>
                <c:pt idx="134">
                  <c:v>95.559999999999988</c:v>
                </c:pt>
                <c:pt idx="135">
                  <c:v>99.039999999999992</c:v>
                </c:pt>
                <c:pt idx="136">
                  <c:v>101.54999999999997</c:v>
                </c:pt>
                <c:pt idx="137">
                  <c:v>108.22000000000001</c:v>
                </c:pt>
                <c:pt idx="138">
                  <c:v>114.32</c:v>
                </c:pt>
                <c:pt idx="139">
                  <c:v>113.06000000000002</c:v>
                </c:pt>
                <c:pt idx="140">
                  <c:v>112.12999999999998</c:v>
                </c:pt>
                <c:pt idx="141">
                  <c:v>111.17</c:v>
                </c:pt>
                <c:pt idx="142">
                  <c:v>108.8</c:v>
                </c:pt>
                <c:pt idx="143">
                  <c:v>110.59000000000003</c:v>
                </c:pt>
                <c:pt idx="144">
                  <c:v>106.95999999999998</c:v>
                </c:pt>
                <c:pt idx="145">
                  <c:v>104.96999999999997</c:v>
                </c:pt>
                <c:pt idx="146">
                  <c:v>98.910000000000011</c:v>
                </c:pt>
                <c:pt idx="147">
                  <c:v>99.999999999999986</c:v>
                </c:pt>
                <c:pt idx="148">
                  <c:v>99.21</c:v>
                </c:pt>
                <c:pt idx="149">
                  <c:v>97.07999999999997</c:v>
                </c:pt>
                <c:pt idx="150">
                  <c:v>94.830000000000013</c:v>
                </c:pt>
                <c:pt idx="151">
                  <c:v>92.13000000000001</c:v>
                </c:pt>
                <c:pt idx="152">
                  <c:v>87.730000000000018</c:v>
                </c:pt>
                <c:pt idx="153">
                  <c:v>86.100000000000009</c:v>
                </c:pt>
                <c:pt idx="154">
                  <c:v>85.84</c:v>
                </c:pt>
                <c:pt idx="155">
                  <c:v>88.019999999999982</c:v>
                </c:pt>
                <c:pt idx="156">
                  <c:v>82.77</c:v>
                </c:pt>
                <c:pt idx="157">
                  <c:v>83.220000000000013</c:v>
                </c:pt>
                <c:pt idx="158">
                  <c:v>85.549999999999983</c:v>
                </c:pt>
                <c:pt idx="159">
                  <c:v>88.259999999999991</c:v>
                </c:pt>
                <c:pt idx="160">
                  <c:v>87.109999999999971</c:v>
                </c:pt>
                <c:pt idx="161">
                  <c:v>83.299999999999969</c:v>
                </c:pt>
                <c:pt idx="162">
                  <c:v>84.64</c:v>
                </c:pt>
                <c:pt idx="163">
                  <c:v>85.100000000000023</c:v>
                </c:pt>
                <c:pt idx="164">
                  <c:v>85.21999999999997</c:v>
                </c:pt>
                <c:pt idx="165">
                  <c:v>84.129999999999967</c:v>
                </c:pt>
                <c:pt idx="166">
                  <c:v>82.809999999999988</c:v>
                </c:pt>
                <c:pt idx="167">
                  <c:v>82.68</c:v>
                </c:pt>
                <c:pt idx="168">
                  <c:v>83.510000000000019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CC1-4248-9342-7C7F164BD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6592975"/>
        <c:axId val="676845535"/>
      </c:lineChart>
      <c:catAx>
        <c:axId val="67659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845535"/>
        <c:crosses val="autoZero"/>
        <c:auto val="1"/>
        <c:lblAlgn val="ctr"/>
        <c:lblOffset val="100"/>
        <c:noMultiLvlLbl val="0"/>
      </c:catAx>
      <c:valAx>
        <c:axId val="676845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592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08F08-C7C4-7D49-9ACD-FEB749710E86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5C1CA-9F66-D047-8B42-E1B5728D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C978D-2AA0-514B-A636-A5747A7F873D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C99A9-A762-A84F-977B-3449EC687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4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6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0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66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7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5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94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99A9-A762-A84F-977B-3449EC687C1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4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57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99A9-A762-A84F-977B-3449EC687C1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86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1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58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79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97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8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11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3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99A9-A762-A84F-977B-3449EC687C1A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2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99A9-A762-A84F-977B-3449EC687C1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99A9-A762-A84F-977B-3449EC687C1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79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65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3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55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C99A9-A762-A84F-977B-3449EC687C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6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92158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408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7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142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881257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0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9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2596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</p:spTree>
    <p:extLst>
      <p:ext uri="{BB962C8B-B14F-4D97-AF65-F5344CB8AC3E}">
        <p14:creationId xmlns:p14="http://schemas.microsoft.com/office/powerpoint/2010/main" val="128474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24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43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61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9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66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186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075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59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332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634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51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219957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023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7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57432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5488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36632" y="6166624"/>
            <a:ext cx="4562037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74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409308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76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2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6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12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013616" y="6260123"/>
            <a:ext cx="5863065" cy="468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39677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12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66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4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/>
              <a:t>Drag  Your Picture Here</a:t>
            </a:r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9103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4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9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5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746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4999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9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43867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55204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31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2196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0140" y="1982694"/>
            <a:ext cx="2421971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6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079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09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92126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Rectangle 4"/>
          <p:cNvSpPr/>
          <p:nvPr userDrawn="1"/>
        </p:nvSpPr>
        <p:spPr>
          <a:xfrm>
            <a:off x="3013616" y="6260123"/>
            <a:ext cx="5863065" cy="468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96989372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416917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3098977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49028" y="303535"/>
            <a:ext cx="421838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14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61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8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/>
              <a:t>Drag  Your Picture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/>
          </a:p>
        </p:txBody>
      </p:sp>
      <p:sp>
        <p:nvSpPr>
          <p:cNvPr id="2" name="Rectangle 1"/>
          <p:cNvSpPr/>
          <p:nvPr userDrawn="1"/>
        </p:nvSpPr>
        <p:spPr>
          <a:xfrm>
            <a:off x="3013616" y="6260123"/>
            <a:ext cx="5863065" cy="4689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111237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4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63455" y="303535"/>
            <a:ext cx="392984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>
                <a:solidFill>
                  <a:prstClr val="white"/>
                </a:solidFill>
                <a:latin typeface="Lato Regular"/>
                <a:cs typeface="Lato Regular"/>
              </a:rPr>
              <a:pPr algn="ctr" defTabSz="914217"/>
              <a:t>‹#›</a:t>
            </a:fld>
            <a:endParaRPr lang="id-ID" sz="140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896747" y="6256370"/>
            <a:ext cx="4404903" cy="430851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 defTabSz="914217"/>
            <a:r>
              <a:rPr lang="id-ID" sz="1200">
                <a:solidFill>
                  <a:srgbClr val="1EA185"/>
                </a:solidFill>
                <a:cs typeface="Lato Light"/>
              </a:rPr>
              <a:t>www.companyname.com</a:t>
            </a:r>
          </a:p>
          <a:p>
            <a:pPr algn="ctr" defTabSz="914217"/>
            <a:r>
              <a:rPr lang="en-US" sz="1000">
                <a:solidFill>
                  <a:srgbClr val="445469"/>
                </a:solidFill>
                <a:cs typeface="Lato Light"/>
              </a:rPr>
              <a:t>© 2016 </a:t>
            </a:r>
            <a:r>
              <a:rPr lang="en-US" sz="1000" err="1">
                <a:solidFill>
                  <a:srgbClr val="445469"/>
                </a:solidFill>
                <a:cs typeface="Lato Light"/>
              </a:rPr>
              <a:t>Jetfabrik</a:t>
            </a:r>
            <a:r>
              <a:rPr lang="en-US" sz="1000">
                <a:solidFill>
                  <a:srgbClr val="445469"/>
                </a:solidFill>
                <a:cs typeface="Lato Light"/>
              </a:rPr>
              <a:t> </a:t>
            </a:r>
            <a:r>
              <a:rPr lang="id-ID" sz="1000">
                <a:solidFill>
                  <a:srgbClr val="445469"/>
                </a:solidFill>
                <a:cs typeface="Lato Light"/>
              </a:rPr>
              <a:t>Multipurpose Theme</a:t>
            </a:r>
            <a:r>
              <a:rPr lang="en-US" sz="1000">
                <a:solidFill>
                  <a:srgbClr val="445469"/>
                </a:solidFill>
                <a:cs typeface="Lato Light"/>
              </a:rPr>
              <a:t>. All Rights Reserved. </a:t>
            </a:r>
            <a:endParaRPr lang="id-ID" sz="1000">
              <a:solidFill>
                <a:srgbClr val="445469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164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896747" y="6256370"/>
            <a:ext cx="4404903" cy="430851"/>
          </a:xfrm>
          <a:prstGeom prst="rect">
            <a:avLst/>
          </a:prstGeom>
        </p:spPr>
        <p:txBody>
          <a:bodyPr wrap="square" lIns="91404" tIns="45702" rIns="91404" bIns="45702">
            <a:spAutoFit/>
          </a:bodyPr>
          <a:lstStyle/>
          <a:p>
            <a:pPr algn="ctr"/>
            <a:r>
              <a:rPr lang="id-ID" sz="120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1000">
                <a:solidFill>
                  <a:schemeClr val="tx2"/>
                </a:solidFill>
                <a:latin typeface="Lato Light"/>
                <a:cs typeface="Lato Light"/>
              </a:rPr>
              <a:t>© 2016 </a:t>
            </a:r>
            <a:r>
              <a:rPr lang="en-US" sz="1000" err="1">
                <a:solidFill>
                  <a:schemeClr val="tx2"/>
                </a:solidFill>
                <a:latin typeface="Lato Light"/>
                <a:cs typeface="Lato Light"/>
              </a:rPr>
              <a:t>Motagua</a:t>
            </a:r>
            <a:r>
              <a:rPr lang="en-US" sz="1000">
                <a:solidFill>
                  <a:schemeClr val="tx2"/>
                </a:solidFill>
                <a:latin typeface="Lato Light"/>
                <a:cs typeface="Lato Light"/>
              </a:rPr>
              <a:t> </a:t>
            </a:r>
            <a:r>
              <a:rPr lang="id-ID" sz="100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100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100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/>
            <a:endParaRPr lang="en-US" sz="9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5057" y="303535"/>
            <a:ext cx="38977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1400" b="0" i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  <p:sldLayoutId id="2147483980" r:id="rId37"/>
    <p:sldLayoutId id="2147483981" r:id="rId38"/>
    <p:sldLayoutId id="2147483982" r:id="rId39"/>
    <p:sldLayoutId id="2147483983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ssavocadoboar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kaggle.com/neuromusic/avocado-pric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0">
            <a:off x="2355465" y="1886647"/>
            <a:ext cx="9841037" cy="2673455"/>
            <a:chOff x="1" y="4085210"/>
            <a:chExt cx="19682073" cy="5346910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7175257" y="-3074697"/>
              <a:ext cx="5346910" cy="1966672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Title 2"/>
          <p:cNvSpPr txBox="1">
            <a:spLocks/>
          </p:cNvSpPr>
          <p:nvPr/>
        </p:nvSpPr>
        <p:spPr>
          <a:xfrm>
            <a:off x="-121578" y="253603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7" name="AutoShape 2"/>
          <p:cNvSpPr>
            <a:spLocks/>
          </p:cNvSpPr>
          <p:nvPr/>
        </p:nvSpPr>
        <p:spPr bwMode="auto">
          <a:xfrm>
            <a:off x="2314194" y="2255388"/>
            <a:ext cx="10043319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400" tIns="25400" rIns="25400" bIns="25400" anchor="ctr"/>
          <a:lstStyle/>
          <a:p>
            <a:pPr algn="ctr" defTabSz="914217">
              <a:defRPr/>
            </a:pPr>
            <a:r>
              <a:rPr lang="es-ES" sz="5750" dirty="0">
                <a:solidFill>
                  <a:prstClr val="white"/>
                </a:solidFill>
                <a:latin typeface="Lato Regular"/>
                <a:cs typeface="Lato Regular"/>
              </a:rPr>
              <a:t>Analysis of Avocado Sales</a:t>
            </a:r>
            <a:endParaRPr lang="es-ES" sz="1600" dirty="0">
              <a:solidFill>
                <a:prstClr val="white"/>
              </a:solidFill>
              <a:latin typeface="Lato Regular"/>
              <a:cs typeface="Lato Regular"/>
            </a:endParaRPr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5412063" y="3334860"/>
            <a:ext cx="3817938" cy="0"/>
          </a:xfrm>
          <a:prstGeom prst="line">
            <a:avLst/>
          </a:prstGeom>
          <a:noFill/>
          <a:ln w="25400" cap="flat" cmpd="sng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914217">
              <a:defRPr/>
            </a:pPr>
            <a:endParaRPr lang="es-ES" sz="3000">
              <a:solidFill>
                <a:srgbClr val="44546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311899" y="3347313"/>
            <a:ext cx="5113613" cy="52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r" defTabSz="914217" eaLnBrk="1" hangingPunct="1">
              <a:lnSpc>
                <a:spcPct val="110000"/>
              </a:lnSpc>
            </a:pPr>
            <a:r>
              <a:rPr lang="en-US" sz="2800">
                <a:solidFill>
                  <a:prstClr val="white"/>
                </a:solidFill>
                <a:latin typeface="Lato Light"/>
                <a:cs typeface="Lato Light"/>
              </a:rPr>
              <a:t>Dianna Sinicrope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311899" y="3767802"/>
            <a:ext cx="5113613" cy="52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r" defTabSz="914217" eaLnBrk="1" hangingPunct="1">
              <a:lnSpc>
                <a:spcPct val="110000"/>
              </a:lnSpc>
            </a:pPr>
            <a:r>
              <a:rPr lang="en-US" sz="2800">
                <a:solidFill>
                  <a:prstClr val="white"/>
                </a:solidFill>
                <a:latin typeface="Lato Light"/>
                <a:cs typeface="Lato Light"/>
              </a:rPr>
              <a:t>DSC530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3265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utoUpdateAnimBg="0"/>
      <p:bldP spid="4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7C20EB-7568-F440-9675-8B8F1EBFD39E}"/>
              </a:ext>
            </a:extLst>
          </p:cNvPr>
          <p:cNvSpPr txBox="1"/>
          <p:nvPr/>
        </p:nvSpPr>
        <p:spPr>
          <a:xfrm>
            <a:off x="1091769" y="811425"/>
            <a:ext cx="109260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Mean shows that the average price of avocados in this study was about $1.41. A slight caution should be taken since this calculation was an average of averages.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median average price was slightly lower, $1.37, and supports the right skew shown in the price histogram.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25676" y="42293"/>
            <a:ext cx="454064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Central Tendency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2C81329-10DE-5647-9623-F10FDBDA8536}"/>
              </a:ext>
            </a:extLst>
          </p:cNvPr>
          <p:cNvCxnSpPr>
            <a:cxnSpLocks/>
          </p:cNvCxnSpPr>
          <p:nvPr/>
        </p:nvCxnSpPr>
        <p:spPr>
          <a:xfrm flipH="1">
            <a:off x="1266825" y="2750417"/>
            <a:ext cx="965834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B7CF30E-B955-DA4D-8E4B-170925F6A5D5}"/>
              </a:ext>
            </a:extLst>
          </p:cNvPr>
          <p:cNvCxnSpPr>
            <a:cxnSpLocks/>
          </p:cNvCxnSpPr>
          <p:nvPr/>
        </p:nvCxnSpPr>
        <p:spPr>
          <a:xfrm>
            <a:off x="5920939" y="2750417"/>
            <a:ext cx="0" cy="399070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A37542-6E12-9C47-96C4-1BF0AEA6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28" y="2847812"/>
            <a:ext cx="3954211" cy="3954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D7294-989E-7141-9FDD-634BB161E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892" y="2847812"/>
            <a:ext cx="3688761" cy="40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7C20EB-7568-F440-9675-8B8F1EBFD39E}"/>
              </a:ext>
            </a:extLst>
          </p:cNvPr>
          <p:cNvSpPr txBox="1"/>
          <p:nvPr/>
        </p:nvSpPr>
        <p:spPr>
          <a:xfrm>
            <a:off x="7421477" y="1698311"/>
            <a:ext cx="437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mode of prices is $1.20 per avocado.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25676" y="42293"/>
            <a:ext cx="454064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Central Tendency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2C81329-10DE-5647-9623-F10FDBDA8536}"/>
              </a:ext>
            </a:extLst>
          </p:cNvPr>
          <p:cNvCxnSpPr>
            <a:cxnSpLocks/>
          </p:cNvCxnSpPr>
          <p:nvPr/>
        </p:nvCxnSpPr>
        <p:spPr>
          <a:xfrm flipH="1">
            <a:off x="251429" y="3268729"/>
            <a:ext cx="11386458" cy="721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B7CF30E-B955-DA4D-8E4B-170925F6A5D5}"/>
              </a:ext>
            </a:extLst>
          </p:cNvPr>
          <p:cNvCxnSpPr>
            <a:cxnSpLocks/>
          </p:cNvCxnSpPr>
          <p:nvPr/>
        </p:nvCxnSpPr>
        <p:spPr>
          <a:xfrm>
            <a:off x="7140139" y="1261894"/>
            <a:ext cx="0" cy="559610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3696D4-FB1E-F24A-8E04-EB29759E96D1}"/>
              </a:ext>
            </a:extLst>
          </p:cNvPr>
          <p:cNvCxnSpPr>
            <a:cxnSpLocks/>
          </p:cNvCxnSpPr>
          <p:nvPr/>
        </p:nvCxnSpPr>
        <p:spPr>
          <a:xfrm flipH="1">
            <a:off x="-4850945" y="3794994"/>
            <a:ext cx="46541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EB355B-AC44-0F4C-986E-519F882B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29" y="1698315"/>
            <a:ext cx="5324511" cy="830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5AC050-6EF9-A346-9535-5C0488B8E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2" y="3551893"/>
            <a:ext cx="6540500" cy="300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81574E-42A4-C743-9D2F-5BDDE79AB1AE}"/>
              </a:ext>
            </a:extLst>
          </p:cNvPr>
          <p:cNvSpPr txBox="1"/>
          <p:nvPr/>
        </p:nvSpPr>
        <p:spPr>
          <a:xfrm>
            <a:off x="7421477" y="4641344"/>
            <a:ext cx="365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Here’s the tail of the dataset based on date.</a:t>
            </a:r>
          </a:p>
        </p:txBody>
      </p:sp>
    </p:spTree>
    <p:extLst>
      <p:ext uri="{BB962C8B-B14F-4D97-AF65-F5344CB8AC3E}">
        <p14:creationId xmlns:p14="http://schemas.microsoft.com/office/powerpoint/2010/main" val="283016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7C20EB-7568-F440-9675-8B8F1EBFD39E}"/>
              </a:ext>
            </a:extLst>
          </p:cNvPr>
          <p:cNvSpPr txBox="1"/>
          <p:nvPr/>
        </p:nvSpPr>
        <p:spPr>
          <a:xfrm>
            <a:off x="893752" y="714722"/>
            <a:ext cx="10404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price has a low variance, which means the data points aren’t spread out very far from the mean. The volume variables though, have higher variances, showing that they are further from the mean.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standard deviation calculations also show that the average price measurements are not spread out far from the mean.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25676" y="42293"/>
            <a:ext cx="454064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Central Tendency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2C81329-10DE-5647-9623-F10FDBDA8536}"/>
              </a:ext>
            </a:extLst>
          </p:cNvPr>
          <p:cNvCxnSpPr>
            <a:cxnSpLocks/>
          </p:cNvCxnSpPr>
          <p:nvPr/>
        </p:nvCxnSpPr>
        <p:spPr>
          <a:xfrm flipH="1">
            <a:off x="256968" y="2646497"/>
            <a:ext cx="11386458" cy="721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B7CF30E-B955-DA4D-8E4B-170925F6A5D5}"/>
              </a:ext>
            </a:extLst>
          </p:cNvPr>
          <p:cNvCxnSpPr>
            <a:cxnSpLocks/>
          </p:cNvCxnSpPr>
          <p:nvPr/>
        </p:nvCxnSpPr>
        <p:spPr>
          <a:xfrm>
            <a:off x="5920939" y="2646497"/>
            <a:ext cx="0" cy="409462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3696D4-FB1E-F24A-8E04-EB29759E96D1}"/>
              </a:ext>
            </a:extLst>
          </p:cNvPr>
          <p:cNvCxnSpPr>
            <a:cxnSpLocks/>
          </p:cNvCxnSpPr>
          <p:nvPr/>
        </p:nvCxnSpPr>
        <p:spPr>
          <a:xfrm flipH="1">
            <a:off x="-4850945" y="3794994"/>
            <a:ext cx="46541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963B2-5B8F-CC41-A7AE-105BF25D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48" y="2896654"/>
            <a:ext cx="3698675" cy="3895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C9D041-680E-3444-B8A4-F1A8A703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44" y="2953675"/>
            <a:ext cx="3979330" cy="38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87454" y="0"/>
            <a:ext cx="8338162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Normalized Probabilities of Price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1699192"/>
            <a:ext cx="3396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Here are the probabilities of prices.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3E4A1-D800-FF40-96FC-AEED9687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027"/>
            <a:ext cx="8630998" cy="56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56402" y="142131"/>
            <a:ext cx="11879196" cy="1400375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Comparing Organic vs. Conventional Avocados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  <a:p>
            <a:pPr algn="ctr"/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0" y="873995"/>
            <a:ext cx="121621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These two charts show the probabilities of prices for organic avocados vs. conventional avocados.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While these two charts show the same information, the chart on the left uses bar graphs and the chart on the right uses step functions.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D79BB-D7DE-7540-9630-DF6C848189C4}"/>
              </a:ext>
            </a:extLst>
          </p:cNvPr>
          <p:cNvCxnSpPr>
            <a:cxnSpLocks/>
          </p:cNvCxnSpPr>
          <p:nvPr/>
        </p:nvCxnSpPr>
        <p:spPr>
          <a:xfrm flipH="1">
            <a:off x="309109" y="1842231"/>
            <a:ext cx="11386458" cy="721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1F9888-04EE-E746-AC55-67AD85DD9629}"/>
              </a:ext>
            </a:extLst>
          </p:cNvPr>
          <p:cNvCxnSpPr>
            <a:cxnSpLocks/>
          </p:cNvCxnSpPr>
          <p:nvPr/>
        </p:nvCxnSpPr>
        <p:spPr>
          <a:xfrm>
            <a:off x="6002338" y="1849448"/>
            <a:ext cx="29842" cy="493003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0BEF96-3F73-9C47-9332-5331398D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6" y="1991579"/>
            <a:ext cx="4940300" cy="478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D0E035-2712-BD4B-A7D6-A3FE659B4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387" y="2176401"/>
            <a:ext cx="3896551" cy="46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9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227555" y="174172"/>
            <a:ext cx="121441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CDF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2039499"/>
            <a:ext cx="3396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plot of the  cumulative distribution function (CDF) shows the probability that a random price will be less than or equal to a certain value.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FB3FB-7E84-5F4E-89DC-DC7216B5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3" y="1279071"/>
            <a:ext cx="8333660" cy="53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43656" y="174172"/>
            <a:ext cx="5382224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Complementary CDF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678052" y="1753495"/>
            <a:ext cx="33963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This answers the opposite question of the CDF, i.e., how likely is it that a random price will fall above a certain level.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EE95C-B9B7-7447-94CA-DD22628A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632"/>
            <a:ext cx="8678052" cy="57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rgbClr val="44546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7209" y="540094"/>
            <a:ext cx="10157582" cy="577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Drilldown on </a:t>
            </a:r>
          </a:p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Organic vs. Conventional Avocados</a:t>
            </a:r>
            <a:endParaRPr lang="en-US" sz="3600" dirty="0">
              <a:solidFill>
                <a:prstClr val="white"/>
              </a:solidFill>
              <a:latin typeface="Lato"/>
            </a:endParaRP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9210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05071" y="174172"/>
            <a:ext cx="9859412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Scatter Plot of Types of Avocados Sold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1659285"/>
            <a:ext cx="3396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number of conventional avocados being sold don’t always seem to be dependent on price.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89AF-12DD-814A-A459-4ED3D5B2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" y="897439"/>
            <a:ext cx="8100843" cy="57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359011" y="174172"/>
            <a:ext cx="6951565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Time Series of Price Trends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1699192"/>
            <a:ext cx="3396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price of organic avocados seems to follow a similar line as the price of conventional avocados.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ED8C5-3C05-5C4D-A045-CCFE896FD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5" y="1127578"/>
            <a:ext cx="7651882" cy="561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rgbClr val="44546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7764" y="487668"/>
            <a:ext cx="9735361" cy="577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The Data</a:t>
            </a: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white"/>
                </a:solidFill>
                <a:latin typeface="Lato"/>
              </a:rPr>
              <a:t>Represents Haas avocado sales recorded on various days from 2015 to 2018.</a:t>
            </a:r>
            <a:br>
              <a:rPr lang="en-US" sz="3600" dirty="0">
                <a:solidFill>
                  <a:prstClr val="white"/>
                </a:solidFill>
                <a:latin typeface="Lato"/>
              </a:rPr>
            </a:br>
            <a:endParaRPr lang="en-US" sz="36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white"/>
                </a:solidFill>
                <a:latin typeface="Lato"/>
              </a:rPr>
              <a:t>Collected and released by the </a:t>
            </a:r>
            <a:r>
              <a:rPr lang="en-US" sz="3600" dirty="0">
                <a:solidFill>
                  <a:schemeClr val="bg1"/>
                </a:solidFill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Hass Avocado Board.</a:t>
            </a:r>
            <a:endParaRPr lang="en-US" sz="3600" dirty="0">
              <a:solidFill>
                <a:schemeClr val="bg1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prstClr val="white"/>
              </a:solidFill>
              <a:latin typeface="Lato"/>
            </a:endParaRP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D60B7-8259-0C4F-BA20-DC666B3A3CD9}"/>
              </a:ext>
            </a:extLst>
          </p:cNvPr>
          <p:cNvSpPr/>
          <p:nvPr/>
        </p:nvSpPr>
        <p:spPr>
          <a:xfrm>
            <a:off x="500743" y="5987514"/>
            <a:ext cx="10462382" cy="382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Link to data: </a:t>
            </a:r>
            <a:r>
              <a:rPr lang="en-US" sz="2000" u="sng" dirty="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https://www.kaggle.com/neuromusic/avocado-prices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9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67169" y="174172"/>
            <a:ext cx="5935261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Volume Sold over Time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243133" y="897439"/>
            <a:ext cx="1136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Both conventional (blue line) and organic (orange line) avocados have had increases in sales since Jan. 2015.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important to note that these charts are on different scales.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30B05-B437-9641-B3B8-86F82320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249" y="2566993"/>
            <a:ext cx="6110689" cy="433330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43B887-1025-8C49-977E-E62BCFD20EF1}"/>
              </a:ext>
            </a:extLst>
          </p:cNvPr>
          <p:cNvCxnSpPr>
            <a:cxnSpLocks/>
          </p:cNvCxnSpPr>
          <p:nvPr/>
        </p:nvCxnSpPr>
        <p:spPr>
          <a:xfrm flipH="1">
            <a:off x="243656" y="2391464"/>
            <a:ext cx="11386458" cy="721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12E52E-24AE-C640-99CC-7FA51F5F6DE5}"/>
              </a:ext>
            </a:extLst>
          </p:cNvPr>
          <p:cNvCxnSpPr>
            <a:cxnSpLocks/>
          </p:cNvCxnSpPr>
          <p:nvPr/>
        </p:nvCxnSpPr>
        <p:spPr>
          <a:xfrm>
            <a:off x="5987249" y="2398681"/>
            <a:ext cx="44931" cy="4380798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478DBA4-112F-2F41-AA14-D1BB78A0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" y="2566993"/>
            <a:ext cx="5922049" cy="41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9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60143" y="174172"/>
            <a:ext cx="5749313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Volume Sold and Price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7629950" y="1699192"/>
            <a:ext cx="41284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volume of conventional avocados sold seem to peak at or below the $1.10 mark.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Organic avocados  have an increase in their sales around $1.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B8028-A438-0043-B917-A564B99B4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" y="1228272"/>
            <a:ext cx="7600100" cy="52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7C20EB-7568-F440-9675-8B8F1EBFD39E}"/>
              </a:ext>
            </a:extLst>
          </p:cNvPr>
          <p:cNvSpPr txBox="1"/>
          <p:nvPr/>
        </p:nvSpPr>
        <p:spPr>
          <a:xfrm>
            <a:off x="5843590" y="1758115"/>
            <a:ext cx="4996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price of conventional and organic avocados have a strong positive correlation, 76%, which supports the hypothesis that their sales are related.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29588" y="42293"/>
            <a:ext cx="293283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Correlation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22C81329-10DE-5647-9623-F10FDBDA8536}"/>
              </a:ext>
            </a:extLst>
          </p:cNvPr>
          <p:cNvCxnSpPr>
            <a:cxnSpLocks/>
          </p:cNvCxnSpPr>
          <p:nvPr/>
        </p:nvCxnSpPr>
        <p:spPr>
          <a:xfrm flipH="1">
            <a:off x="251429" y="3961835"/>
            <a:ext cx="11386458" cy="7217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5DA6E5-B102-FE45-A26D-120A2CC93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90" y="4602775"/>
            <a:ext cx="5461249" cy="1839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B66CAC-A9DB-0D44-A6E4-86B70A05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39" y="1490775"/>
            <a:ext cx="5443780" cy="2367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A3388A-8AAE-664E-8728-8A1E1F9E5D27}"/>
              </a:ext>
            </a:extLst>
          </p:cNvPr>
          <p:cNvSpPr txBox="1"/>
          <p:nvPr/>
        </p:nvSpPr>
        <p:spPr>
          <a:xfrm>
            <a:off x="5938964" y="4501887"/>
            <a:ext cx="5212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price and total volume (for all avocados) have a negative correlation, which means that in general, a decrease in sales occurs at the same time as an increase in avocado prices. </a:t>
            </a:r>
          </a:p>
        </p:txBody>
      </p:sp>
    </p:spTree>
    <p:extLst>
      <p:ext uri="{BB962C8B-B14F-4D97-AF65-F5344CB8AC3E}">
        <p14:creationId xmlns:p14="http://schemas.microsoft.com/office/powerpoint/2010/main" val="40388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25676" y="42293"/>
            <a:ext cx="454064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Central Tendency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3696D4-FB1E-F24A-8E04-EB29759E96D1}"/>
              </a:ext>
            </a:extLst>
          </p:cNvPr>
          <p:cNvCxnSpPr>
            <a:cxnSpLocks/>
          </p:cNvCxnSpPr>
          <p:nvPr/>
        </p:nvCxnSpPr>
        <p:spPr>
          <a:xfrm flipH="1">
            <a:off x="-4850945" y="3794994"/>
            <a:ext cx="465411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25F4AD-0D03-3C45-9039-9BF36C5F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12" y="3439886"/>
            <a:ext cx="6764332" cy="18820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F94762-F477-5F4B-A19E-BC740FD7305B}"/>
              </a:ext>
            </a:extLst>
          </p:cNvPr>
          <p:cNvSpPr txBox="1"/>
          <p:nvPr/>
        </p:nvSpPr>
        <p:spPr>
          <a:xfrm>
            <a:off x="2672255" y="2235407"/>
            <a:ext cx="6847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 average, organic avocados cost $0.50 more than conventional avocados.</a:t>
            </a:r>
          </a:p>
        </p:txBody>
      </p:sp>
    </p:spTree>
    <p:extLst>
      <p:ext uri="{BB962C8B-B14F-4D97-AF65-F5344CB8AC3E}">
        <p14:creationId xmlns:p14="http://schemas.microsoft.com/office/powerpoint/2010/main" val="19799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16624" y="160964"/>
            <a:ext cx="1197537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Histograms of Organic and Conventional Prices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351146" y="833510"/>
            <a:ext cx="11276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Both organic prices and conventional prices have right skews, but each has a different frequency peak.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DF286-FE0D-1641-925F-FCD11DEC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6" y="1736896"/>
            <a:ext cx="11062608" cy="48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7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598138" y="174172"/>
            <a:ext cx="4473322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Permutation Test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7736801" y="1653668"/>
            <a:ext cx="4473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reported p-value is 0, which means that in 1000 trials we didn't see a correlation, under the null hypothesis, that exceeded the observed correlation. That means that the p-value is probably smaller than 1/1000 , but it is not actually 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C323-5D6D-354D-9803-DA264424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9" y="1359018"/>
            <a:ext cx="7391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565281" y="174172"/>
            <a:ext cx="453904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Linear Regression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099" y="1905506"/>
            <a:ext cx="3396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price of conventional avocados is growing faster than the price of organic avocados.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D0D5F3D-28FA-524A-9DEC-B8072FB17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520806"/>
              </p:ext>
            </p:extLst>
          </p:nvPr>
        </p:nvGraphicFramePr>
        <p:xfrm>
          <a:off x="-83601" y="1458685"/>
          <a:ext cx="8187928" cy="4985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96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rgbClr val="44546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067F3-708D-2344-8FDE-0A01613B8B9F}"/>
              </a:ext>
            </a:extLst>
          </p:cNvPr>
          <p:cNvSpPr/>
          <p:nvPr/>
        </p:nvSpPr>
        <p:spPr>
          <a:xfrm>
            <a:off x="1228319" y="368018"/>
            <a:ext cx="9735361" cy="6121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Conclusions</a:t>
            </a: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white"/>
                </a:solidFill>
                <a:latin typeface="Lato"/>
              </a:rPr>
              <a:t>Organic avocados cost $.050 more on average. However, the price of conventional avocados is increasing more rapidly than the price of organic avocados.</a:t>
            </a:r>
          </a:p>
          <a:p>
            <a:endParaRPr lang="en-US" sz="32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white"/>
                </a:solidFill>
                <a:latin typeface="Lato"/>
              </a:rPr>
              <a:t>76% of the variation in the price of organic avocados correlates with the price of conventional avocados.</a:t>
            </a:r>
          </a:p>
          <a:p>
            <a:endParaRPr lang="en-US" sz="32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white"/>
                </a:solidFill>
                <a:latin typeface="Lato"/>
              </a:rPr>
              <a:t>Price and the number of avocados sold have a negative correlation.</a:t>
            </a: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8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rgbClr val="44546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067F3-708D-2344-8FDE-0A01613B8B9F}"/>
              </a:ext>
            </a:extLst>
          </p:cNvPr>
          <p:cNvSpPr/>
          <p:nvPr/>
        </p:nvSpPr>
        <p:spPr>
          <a:xfrm>
            <a:off x="1184222" y="104852"/>
            <a:ext cx="9735361" cy="5777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The Questions</a:t>
            </a: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white"/>
                </a:solidFill>
                <a:latin typeface="Lato"/>
              </a:rPr>
              <a:t>Do organic avocados cost more?</a:t>
            </a:r>
            <a:br>
              <a:rPr lang="en-US" sz="3600" dirty="0">
                <a:solidFill>
                  <a:prstClr val="white"/>
                </a:solidFill>
                <a:latin typeface="Lato"/>
              </a:rPr>
            </a:br>
            <a:endParaRPr lang="en-US" sz="36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white"/>
                </a:solidFill>
                <a:latin typeface="Lato"/>
              </a:rPr>
              <a:t>Does the cost of organic avocados relate to the cost of conventionally grown avocados?</a:t>
            </a:r>
            <a:endParaRPr lang="en-US" sz="3600" dirty="0">
              <a:solidFill>
                <a:schemeClr val="bg1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prstClr val="white"/>
              </a:solidFill>
              <a:latin typeface="Lato"/>
            </a:endParaRP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02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7"/>
          <p:cNvSpPr>
            <a:spLocks noChangeArrowheads="1"/>
          </p:cNvSpPr>
          <p:nvPr/>
        </p:nvSpPr>
        <p:spPr bwMode="auto">
          <a:xfrm>
            <a:off x="0" y="1"/>
            <a:ext cx="12192000" cy="6858000"/>
          </a:xfrm>
          <a:custGeom>
            <a:avLst/>
            <a:gdLst>
              <a:gd name="T0" fmla="*/ 0 w 2402"/>
              <a:gd name="T1" fmla="*/ 2228 h 2229"/>
              <a:gd name="T2" fmla="*/ 0 w 2402"/>
              <a:gd name="T3" fmla="*/ 0 h 2229"/>
              <a:gd name="T4" fmla="*/ 2401 w 2402"/>
              <a:gd name="T5" fmla="*/ 0 h 2229"/>
              <a:gd name="T6" fmla="*/ 2401 w 2402"/>
              <a:gd name="T7" fmla="*/ 2228 h 2229"/>
              <a:gd name="T8" fmla="*/ 0 w 2402"/>
              <a:gd name="T9" fmla="*/ 2228 h 2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2" h="2229">
                <a:moveTo>
                  <a:pt x="0" y="2228"/>
                </a:moveTo>
                <a:lnTo>
                  <a:pt x="0" y="0"/>
                </a:lnTo>
                <a:lnTo>
                  <a:pt x="2401" y="0"/>
                </a:lnTo>
                <a:lnTo>
                  <a:pt x="2401" y="2228"/>
                </a:lnTo>
                <a:lnTo>
                  <a:pt x="0" y="2228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rgbClr val="44546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067F3-708D-2344-8FDE-0A01613B8B9F}"/>
              </a:ext>
            </a:extLst>
          </p:cNvPr>
          <p:cNvSpPr/>
          <p:nvPr/>
        </p:nvSpPr>
        <p:spPr>
          <a:xfrm>
            <a:off x="614159" y="1240972"/>
            <a:ext cx="10963681" cy="5617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prstClr val="white"/>
                </a:solidFill>
                <a:latin typeface="Lato"/>
              </a:rPr>
              <a:t>Important Variables</a:t>
            </a: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 Average Price- 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the average price of avocados for that day in that region.</a:t>
            </a:r>
            <a:br>
              <a:rPr lang="en-US" sz="2400" dirty="0">
                <a:solidFill>
                  <a:prstClr val="white"/>
                </a:solidFill>
                <a:latin typeface="Lato"/>
              </a:rPr>
            </a:b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Date</a:t>
            </a:r>
            <a:r>
              <a:rPr lang="en-US" sz="2800" dirty="0">
                <a:solidFill>
                  <a:prstClr val="white"/>
                </a:solidFill>
                <a:latin typeface="Lato"/>
              </a:rPr>
              <a:t>-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 the date the variable was recorded.</a:t>
            </a:r>
            <a:br>
              <a:rPr lang="en-US" sz="2400" dirty="0">
                <a:solidFill>
                  <a:prstClr val="white"/>
                </a:solidFill>
                <a:latin typeface="Lato"/>
              </a:rPr>
            </a:b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Total Volume- 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the number of avocados sold.</a:t>
            </a:r>
            <a:br>
              <a:rPr lang="en-US" sz="2400" dirty="0">
                <a:solidFill>
                  <a:prstClr val="white"/>
                </a:solidFill>
                <a:latin typeface="Lato"/>
              </a:rPr>
            </a:b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Type</a:t>
            </a:r>
            <a:r>
              <a:rPr lang="en-US" sz="2800" dirty="0">
                <a:solidFill>
                  <a:prstClr val="white"/>
                </a:solidFill>
                <a:latin typeface="Lato"/>
              </a:rPr>
              <a:t>- 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a binary variable for organic vs. conventional avocados.</a:t>
            </a:r>
            <a:br>
              <a:rPr lang="en-US" sz="2400" dirty="0">
                <a:solidFill>
                  <a:prstClr val="white"/>
                </a:solidFill>
                <a:latin typeface="Lato"/>
              </a:rPr>
            </a:b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Region</a:t>
            </a:r>
            <a:r>
              <a:rPr lang="en-US" sz="2800" dirty="0">
                <a:solidFill>
                  <a:prstClr val="white"/>
                </a:solidFill>
                <a:latin typeface="Lato"/>
              </a:rPr>
              <a:t>-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 the city in which the recording for that day occurred.</a:t>
            </a:r>
            <a:br>
              <a:rPr lang="en-US" sz="2400" dirty="0">
                <a:solidFill>
                  <a:prstClr val="white"/>
                </a:solidFill>
                <a:latin typeface="Lato"/>
              </a:rPr>
            </a:b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prstClr val="white"/>
                </a:solidFill>
                <a:latin typeface="Lato"/>
              </a:rPr>
              <a:t>PLU columns- </a:t>
            </a:r>
            <a:r>
              <a:rPr lang="en-US" sz="2400" dirty="0">
                <a:solidFill>
                  <a:prstClr val="white"/>
                </a:solidFill>
                <a:latin typeface="Lato"/>
              </a:rPr>
              <a:t>The PLU sticker number on each avocado sold represents how big the avocado is. PLU 4046 is for small, 4225 for large, and 4770 for extra large avocados.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Lato"/>
            </a:endParaRPr>
          </a:p>
          <a:p>
            <a:pPr algn="ctr"/>
            <a:endParaRPr lang="en-US" sz="4800" dirty="0">
              <a:solidFill>
                <a:prstClr val="white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3551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789776" y="0"/>
            <a:ext cx="4133486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Price Histogram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F061E-9620-5049-978A-83A95DD0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60" y="982966"/>
            <a:ext cx="7876025" cy="53340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1699192"/>
            <a:ext cx="33963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Price (rounded to the nearest .1), has a slight right skew, with the majority of prices between $1 and $2.</a:t>
            </a:r>
          </a:p>
        </p:txBody>
      </p:sp>
    </p:spTree>
    <p:extLst>
      <p:ext uri="{BB962C8B-B14F-4D97-AF65-F5344CB8AC3E}">
        <p14:creationId xmlns:p14="http://schemas.microsoft.com/office/powerpoint/2010/main" val="30966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53949" y="0"/>
            <a:ext cx="4805143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Volume Histogram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70F8C-34D2-1D4D-9F64-2514399DBBC8}"/>
              </a:ext>
            </a:extLst>
          </p:cNvPr>
          <p:cNvSpPr txBox="1"/>
          <p:nvPr/>
        </p:nvSpPr>
        <p:spPr>
          <a:xfrm>
            <a:off x="8362100" y="1699192"/>
            <a:ext cx="3396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volume of avocados sold don’t vary greatly.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43D74-2F82-9847-85B3-04B21C8E9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5" y="1283285"/>
            <a:ext cx="7980268" cy="50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6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52078" y="0"/>
            <a:ext cx="6808898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Small Avocados Histogram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82A15-BB4A-5244-BAFB-FD6A9DDC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" y="997857"/>
            <a:ext cx="8721541" cy="5860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671C9-03FD-7349-B053-AE3BBD6DE34E}"/>
              </a:ext>
            </a:extLst>
          </p:cNvPr>
          <p:cNvSpPr txBox="1"/>
          <p:nvPr/>
        </p:nvSpPr>
        <p:spPr>
          <a:xfrm>
            <a:off x="8795657" y="1859340"/>
            <a:ext cx="3396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volume of small avocados sold don’t vary greatly.</a:t>
            </a:r>
          </a:p>
        </p:txBody>
      </p:sp>
    </p:spTree>
    <p:extLst>
      <p:ext uri="{BB962C8B-B14F-4D97-AF65-F5344CB8AC3E}">
        <p14:creationId xmlns:p14="http://schemas.microsoft.com/office/powerpoint/2010/main" val="189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31239" y="0"/>
            <a:ext cx="6850575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Large Avocados Histogram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6FBEE-BEA0-334A-A813-1896BB02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" y="1128485"/>
            <a:ext cx="8203109" cy="551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D7D9E9-6558-4C4E-83FC-7CDA4B714B13}"/>
              </a:ext>
            </a:extLst>
          </p:cNvPr>
          <p:cNvSpPr txBox="1"/>
          <p:nvPr/>
        </p:nvSpPr>
        <p:spPr>
          <a:xfrm>
            <a:off x="8362100" y="1699192"/>
            <a:ext cx="3396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volume of large avocados sold don’t vary greatly.</a:t>
            </a:r>
          </a:p>
        </p:txBody>
      </p:sp>
    </p:spTree>
    <p:extLst>
      <p:ext uri="{BB962C8B-B14F-4D97-AF65-F5344CB8AC3E}">
        <p14:creationId xmlns:p14="http://schemas.microsoft.com/office/powerpoint/2010/main" val="227712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790310" y="0"/>
            <a:ext cx="6132431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j-lt"/>
                <a:ea typeface="Lato" charset="0"/>
                <a:cs typeface="Lato" charset="0"/>
              </a:rPr>
              <a:t>XL Avocados Histogram</a:t>
            </a:r>
            <a:endParaRPr lang="id-ID" sz="4400" b="1" dirty="0">
              <a:solidFill>
                <a:schemeClr val="tx2"/>
              </a:solidFill>
              <a:latin typeface="+mj-lt"/>
              <a:ea typeface="Lato" charset="0"/>
              <a:cs typeface="Lato" charset="0"/>
            </a:endParaRPr>
          </a:p>
        </p:txBody>
      </p:sp>
      <p:sp>
        <p:nvSpPr>
          <p:cNvPr id="136" name="TextBox 135"/>
          <p:cNvSpPr txBox="1">
            <a:spLocks noChangeAspect="1"/>
          </p:cNvSpPr>
          <p:nvPr/>
        </p:nvSpPr>
        <p:spPr>
          <a:xfrm rot="5400000">
            <a:off x="3618691" y="5787252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$4 BILLIONS</a:t>
            </a:r>
          </a:p>
        </p:txBody>
      </p:sp>
      <p:sp>
        <p:nvSpPr>
          <p:cNvPr id="139" name="TextBox 138"/>
          <p:cNvSpPr txBox="1">
            <a:spLocks noChangeAspect="1"/>
          </p:cNvSpPr>
          <p:nvPr/>
        </p:nvSpPr>
        <p:spPr>
          <a:xfrm rot="5400000">
            <a:off x="4702049" y="6028815"/>
            <a:ext cx="22242996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$900,000</a:t>
            </a:r>
          </a:p>
        </p:txBody>
      </p:sp>
      <p:sp>
        <p:nvSpPr>
          <p:cNvPr id="140" name="TextBox 139"/>
          <p:cNvSpPr txBox="1">
            <a:spLocks noChangeAspect="1"/>
          </p:cNvSpPr>
          <p:nvPr/>
        </p:nvSpPr>
        <p:spPr>
          <a:xfrm rot="5400000">
            <a:off x="3618691" y="4684470"/>
            <a:ext cx="30245967" cy="5212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67"/>
              </a:lnSpc>
              <a:spcAft>
                <a:spcPts val="1600"/>
              </a:spcAft>
            </a:pPr>
            <a:r>
              <a:rPr lang="en-US" sz="1450" b="1" spc="150">
                <a:solidFill>
                  <a:schemeClr val="bg1"/>
                </a:solidFill>
                <a:latin typeface="Lato Bold" charset="0"/>
                <a:cs typeface="Lato Bold" charset="0"/>
              </a:rPr>
              <a:t>$6 BILLIONS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61D2B-EA16-2648-8EC5-28FE5A53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171"/>
            <a:ext cx="8624335" cy="5794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D827A4-150D-3D4E-9A2B-411E2FB688F9}"/>
              </a:ext>
            </a:extLst>
          </p:cNvPr>
          <p:cNvSpPr txBox="1"/>
          <p:nvPr/>
        </p:nvSpPr>
        <p:spPr>
          <a:xfrm>
            <a:off x="8362100" y="1699192"/>
            <a:ext cx="3396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volume of xl avocados sold don’t vary greatly.</a:t>
            </a:r>
          </a:p>
        </p:txBody>
      </p:sp>
    </p:spTree>
    <p:extLst>
      <p:ext uri="{BB962C8B-B14F-4D97-AF65-F5344CB8AC3E}">
        <p14:creationId xmlns:p14="http://schemas.microsoft.com/office/powerpoint/2010/main" val="379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106299</TotalTime>
  <Words>943</Words>
  <Application>Microsoft Macintosh PowerPoint</Application>
  <PresentationFormat>Widescreen</PresentationFormat>
  <Paragraphs>166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Gill Sans</vt:lpstr>
      <vt:lpstr>Lato</vt:lpstr>
      <vt:lpstr>Lato Bold</vt:lpstr>
      <vt:lpstr>Lato Light</vt:lpstr>
      <vt:lpstr>Lato Regular</vt:lpstr>
      <vt:lpstr>Open Sans Light</vt:lpstr>
      <vt:lpstr>Raleway Light</vt:lpstr>
      <vt:lpstr>4_Default Theme</vt:lpstr>
      <vt:lpstr>1_Default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Dianna Sinicrope</dc:creator>
  <cp:keywords/>
  <dc:description/>
  <cp:lastModifiedBy>Dianna Sinicrope</cp:lastModifiedBy>
  <cp:revision>2387</cp:revision>
  <cp:lastPrinted>2017-08-16T14:18:35Z</cp:lastPrinted>
  <dcterms:created xsi:type="dcterms:W3CDTF">2016-08-25T17:42:53Z</dcterms:created>
  <dcterms:modified xsi:type="dcterms:W3CDTF">2019-08-11T17:41:30Z</dcterms:modified>
  <cp:category/>
</cp:coreProperties>
</file>